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303" r:id="rId4"/>
    <p:sldId id="304" r:id="rId5"/>
    <p:sldId id="299" r:id="rId6"/>
    <p:sldId id="300" r:id="rId7"/>
    <p:sldId id="301" r:id="rId8"/>
    <p:sldId id="302" r:id="rId9"/>
    <p:sldId id="298" r:id="rId10"/>
    <p:sldId id="305" r:id="rId11"/>
    <p:sldId id="296" r:id="rId12"/>
    <p:sldId id="306" r:id="rId13"/>
    <p:sldId id="30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FCE8F3"/>
    <a:srgbClr val="9999FF"/>
    <a:srgbClr val="F9C5BB"/>
    <a:srgbClr val="CFBDF7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3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7/14/2026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3" y="617777"/>
            <a:ext cx="11075025" cy="570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214864" y="-817191"/>
            <a:ext cx="98082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8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Meet the Teacher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6F2E1-5993-4240-855D-1520E740B676}"/>
              </a:ext>
            </a:extLst>
          </p:cNvPr>
          <p:cNvSpPr/>
          <p:nvPr/>
        </p:nvSpPr>
        <p:spPr>
          <a:xfrm>
            <a:off x="3139788" y="5433324"/>
            <a:ext cx="56076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Year 4 </a:t>
            </a:r>
            <a:r>
              <a:rPr lang="en-GB" sz="4400" b="1" cap="none" spc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– Miss </a:t>
            </a:r>
            <a:r>
              <a:rPr lang="en-GB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Marriott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20CAC1B-7672-FFB2-C54F-72C1D8999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48" y="-28111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A427DB88-6ABC-6224-5B31-58E3C6103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Curious Kids: how are galaxies formed?">
            <a:extLst>
              <a:ext uri="{FF2B5EF4-FFF2-40B4-BE49-F238E27FC236}">
                <a16:creationId xmlns:a16="http://schemas.microsoft.com/office/drawing/2014/main" id="{195B2F29-EA9D-46F9-B4A6-12D55DF7C3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Rainbow-Billed Toucan: The Flying Banana | BirdNote">
            <a:extLst>
              <a:ext uri="{FF2B5EF4-FFF2-40B4-BE49-F238E27FC236}">
                <a16:creationId xmlns:a16="http://schemas.microsoft.com/office/drawing/2014/main" id="{BA04F0CB-BF4F-40C0-A177-893BA3B9A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558" y="1965555"/>
            <a:ext cx="3865259" cy="283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3F26C08-C3E5-4856-B97A-5FD80B21C685}"/>
              </a:ext>
            </a:extLst>
          </p:cNvPr>
          <p:cNvSpPr txBox="1"/>
          <p:nvPr/>
        </p:nvSpPr>
        <p:spPr>
          <a:xfrm>
            <a:off x="3868031" y="4291988"/>
            <a:ext cx="3820030" cy="769441"/>
          </a:xfrm>
          <a:prstGeom prst="rect">
            <a:avLst/>
          </a:prstGeom>
          <a:solidFill>
            <a:srgbClr val="FCE8F3"/>
          </a:solidFill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Toucan Class</a:t>
            </a:r>
          </a:p>
        </p:txBody>
      </p:sp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95156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34573" cy="186329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8869" y="10126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59876" y="1371311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Introductions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1D3F14-E565-401D-8B87-FDF299C04594}"/>
              </a:ext>
            </a:extLst>
          </p:cNvPr>
          <p:cNvSpPr txBox="1"/>
          <p:nvPr/>
        </p:nvSpPr>
        <p:spPr>
          <a:xfrm>
            <a:off x="1020191" y="2591669"/>
            <a:ext cx="10114103" cy="138499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Teacher: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Marriott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PPA Cover: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Ashton (Tuesday)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Teaching Assistants: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Ms Rawson, Miss Ashton</a:t>
            </a:r>
          </a:p>
        </p:txBody>
      </p:sp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74006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First 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962851" y="1728499"/>
            <a:ext cx="94722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Important dates:</a:t>
            </a:r>
          </a:p>
          <a:p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Friday 4</a:t>
            </a:r>
            <a:r>
              <a:rPr lang="en-US" sz="2800" baseline="30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September – Inset Day</a:t>
            </a:r>
          </a:p>
          <a:p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Monday 7</a:t>
            </a:r>
            <a:r>
              <a:rPr lang="en-US" sz="2800" baseline="30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September – First day in Year 4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1006296" y="3640720"/>
            <a:ext cx="107666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to bring:</a:t>
            </a:r>
          </a:p>
          <a:p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 small school bag or book bag that can either hang on their peg or go in their tray. </a:t>
            </a:r>
          </a:p>
          <a:p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A named water bottle. 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Their Year 4 Summer Homework booklet (to receive some merits!).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2B12AD2-8FBF-F282-8B7D-B45B2674E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35" y="-15187"/>
            <a:ext cx="1934573" cy="1863299"/>
          </a:xfrm>
          <a:prstGeom prst="rect">
            <a:avLst/>
          </a:prstGeom>
        </p:spPr>
      </p:pic>
      <p:pic>
        <p:nvPicPr>
          <p:cNvPr id="16" name="Picture 2" descr="MCj02900640000[1]">
            <a:extLst>
              <a:ext uri="{FF2B5EF4-FFF2-40B4-BE49-F238E27FC236}">
                <a16:creationId xmlns:a16="http://schemas.microsoft.com/office/drawing/2014/main" id="{00C955E7-F705-5D99-2586-3B4AED71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8540" y="23403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3391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461" y="874724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PE Kit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597105" y="4783850"/>
            <a:ext cx="109561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 r</a:t>
            </a:r>
            <a:r>
              <a:rPr lang="en-US" sz="2800" b="0" i="0" dirty="0">
                <a:solidFill>
                  <a:srgbClr val="0070C0"/>
                </a:solidFill>
                <a:effectLst/>
                <a:latin typeface="Twinkl Cursive Looped" panose="02000000000000000000" pitchFamily="2" charset="0"/>
              </a:rPr>
              <a:t>ed t shirt, black shorts, joggers or leggings and a black sports type hoodie/jacket. </a:t>
            </a:r>
          </a:p>
          <a:p>
            <a:pPr algn="ctr"/>
            <a:r>
              <a:rPr lang="en-US" sz="2800" b="0" i="0" dirty="0">
                <a:solidFill>
                  <a:srgbClr val="7030A0"/>
                </a:solidFill>
                <a:effectLst/>
                <a:latin typeface="Twinkl Cursive Looped" panose="02000000000000000000" pitchFamily="2" charset="0"/>
              </a:rPr>
              <a:t>All should be picture free except for the school logo where applicable.</a:t>
            </a:r>
            <a:endParaRPr lang="en-US" sz="28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08808-173E-4B94-BDB7-035E0AFFCB55}"/>
              </a:ext>
            </a:extLst>
          </p:cNvPr>
          <p:cNvSpPr txBox="1"/>
          <p:nvPr/>
        </p:nvSpPr>
        <p:spPr>
          <a:xfrm>
            <a:off x="1659662" y="1818411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Indoor: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56CA09-0CAA-4C71-A533-4B2CC8A95265}"/>
              </a:ext>
            </a:extLst>
          </p:cNvPr>
          <p:cNvSpPr txBox="1"/>
          <p:nvPr/>
        </p:nvSpPr>
        <p:spPr>
          <a:xfrm>
            <a:off x="6849896" y="1801136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08113-F7C1-45E8-B7BA-01FE306956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770152" y="2393972"/>
            <a:ext cx="1826704" cy="169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42CFC-4329-418C-A8F2-FFDF89C0A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383" y="2255329"/>
            <a:ext cx="895721" cy="2370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44EFBD-37B2-4E58-AD6D-D101FD28B2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5978881" y="2611694"/>
            <a:ext cx="1826704" cy="16971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A9F1B48-6415-46A3-8910-5FD5A09A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517" y="2646400"/>
            <a:ext cx="1800758" cy="18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F414C98E-8DF2-497E-ACA0-5B6089EAC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22361"/>
          <a:stretch/>
        </p:blipFill>
        <p:spPr bwMode="auto">
          <a:xfrm>
            <a:off x="2619382" y="2906827"/>
            <a:ext cx="2084770" cy="14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05580E-8364-E689-8B86-A3E0020CB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953"/>
            <a:ext cx="1934573" cy="1863299"/>
          </a:xfrm>
          <a:prstGeom prst="rect">
            <a:avLst/>
          </a:prstGeom>
        </p:spPr>
      </p:pic>
      <p:pic>
        <p:nvPicPr>
          <p:cNvPr id="21" name="Picture 2" descr="MCj02900640000[1]">
            <a:extLst>
              <a:ext uri="{FF2B5EF4-FFF2-40B4-BE49-F238E27FC236}">
                <a16:creationId xmlns:a16="http://schemas.microsoft.com/office/drawing/2014/main" id="{9E569539-1B75-4582-0820-247E3A45D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905" y="-3535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068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80419" y="61698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Learning Overview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3797F3-72CE-4B23-837E-6A6E6E974284}"/>
              </a:ext>
            </a:extLst>
          </p:cNvPr>
          <p:cNvSpPr txBox="1"/>
          <p:nvPr/>
        </p:nvSpPr>
        <p:spPr>
          <a:xfrm>
            <a:off x="0" y="1564871"/>
            <a:ext cx="2823099" cy="5262979"/>
          </a:xfrm>
          <a:prstGeom prst="rect">
            <a:avLst/>
          </a:prstGeom>
          <a:solidFill>
            <a:srgbClr val="9999FF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is a broad overview of the learning this year.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Each half term, we will provide more details about our learning on the Class Webpage.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85868F-77D8-461D-937E-0E5018EDC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2293" y="1454375"/>
            <a:ext cx="9245928" cy="52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65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73252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Class Page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9153EB-F17D-40F0-A1FB-5D89F6CEC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94" y="1567488"/>
            <a:ext cx="11349496" cy="476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416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2281" y="82694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Autumn Term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0B259E-7D01-4DEB-9C41-F30C19AD7E16}"/>
              </a:ext>
            </a:extLst>
          </p:cNvPr>
          <p:cNvSpPr txBox="1"/>
          <p:nvPr/>
        </p:nvSpPr>
        <p:spPr>
          <a:xfrm>
            <a:off x="710673" y="1524197"/>
            <a:ext cx="1091550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English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Descriptive Writing, Speech and Narrative Writing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70C0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 –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Place Value, Addition and Subtraction </a:t>
            </a:r>
            <a:endParaRPr lang="en-US" sz="2800" b="1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Science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Living Things and Habitats </a:t>
            </a:r>
            <a:endParaRPr lang="en-US" sz="28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History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Changes to Britain from the Stone Age to the Iron Age 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PSCHE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Drug Education </a:t>
            </a:r>
            <a:endParaRPr lang="en-US" sz="2800" b="1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What does it mean to be a Christian in Britain today?</a:t>
            </a:r>
            <a:endParaRPr lang="en-US" sz="28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Art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Drawing (Buildings)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Computing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Computer Systems and Networks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Gymnastics and Tag Rugby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Spanish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Classroom Objects/Stationary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Music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Violin lessons (September till February)</a:t>
            </a:r>
            <a:endParaRPr lang="en-GB" sz="24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4F28AA8-08CC-0746-C628-AEC28983B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83131" cy="1717436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0A240D27-4B64-4DC6-0D9C-1C0C6C184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3761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4684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82045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Homework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967286" y="1882227"/>
            <a:ext cx="107666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Reading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Please read 3 times to an adult at home to receive a merit and be part of the reading raffle draw.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Spellings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– These will be set weekly to learn and will be available on Spelling Shed to practice.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We ask the children to be learning their times tables each week. This can be however works best for you including on TT Rockstars.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Weekly online task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This will either by a My </a:t>
            </a:r>
            <a:r>
              <a:rPr lang="en-US" sz="28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task, a Spag.com task or a TT Rockstars battle (3 week cycle). </a:t>
            </a:r>
          </a:p>
        </p:txBody>
      </p:sp>
    </p:spTree>
    <p:extLst>
      <p:ext uri="{BB962C8B-B14F-4D97-AF65-F5344CB8AC3E}">
        <p14:creationId xmlns:p14="http://schemas.microsoft.com/office/powerpoint/2010/main" val="3856401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pl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4838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Reading Diaries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4" r="4226"/>
          <a:stretch/>
        </p:blipFill>
        <p:spPr>
          <a:xfrm rot="5400000">
            <a:off x="305742" y="4416082"/>
            <a:ext cx="2732997" cy="20436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8" b="4894"/>
          <a:stretch/>
        </p:blipFill>
        <p:spPr>
          <a:xfrm>
            <a:off x="2798045" y="1242976"/>
            <a:ext cx="7565004" cy="54744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66523" y="1734163"/>
            <a:ext cx="2594121" cy="203132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winkl Cursive Looped" panose="02000000000000000000" pitchFamily="2" charset="0"/>
              </a:rPr>
              <a:t>Add title of book and page number as well as signature.</a:t>
            </a:r>
          </a:p>
          <a:p>
            <a:r>
              <a:rPr lang="en-US" dirty="0">
                <a:solidFill>
                  <a:schemeClr val="bg1"/>
                </a:solidFill>
                <a:latin typeface="Twinkl Cursive Looped" panose="02000000000000000000" pitchFamily="2" charset="0"/>
              </a:rPr>
              <a:t>x3 a week for stamp in achievements. </a:t>
            </a:r>
          </a:p>
          <a:p>
            <a:r>
              <a:rPr lang="en-US" dirty="0">
                <a:solidFill>
                  <a:schemeClr val="bg1"/>
                </a:solidFill>
                <a:latin typeface="Twinkl Cursive Looped" panose="02000000000000000000" pitchFamily="2" charset="0"/>
              </a:rPr>
              <a:t>Please add a * next to your writing.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459116" y="2239652"/>
            <a:ext cx="1667866" cy="230832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Please tick if fiction (F), non-fiction (NF) or poetry (P)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256295" y="5472447"/>
            <a:ext cx="1831668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Homework slips will be placed here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9859617" y="2252871"/>
            <a:ext cx="698279" cy="42634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cxnSpLocks/>
          </p:cNvCxnSpPr>
          <p:nvPr/>
        </p:nvCxnSpPr>
        <p:spPr>
          <a:xfrm flipV="1">
            <a:off x="1892618" y="3267654"/>
            <a:ext cx="1235789" cy="25406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010659" y="5950249"/>
            <a:ext cx="2198098" cy="3687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5981735B-6FDF-4BDE-9377-89A30B01A0C2}"/>
              </a:ext>
            </a:extLst>
          </p:cNvPr>
          <p:cNvSpPr/>
          <p:nvPr/>
        </p:nvSpPr>
        <p:spPr>
          <a:xfrm>
            <a:off x="6808123" y="2252871"/>
            <a:ext cx="159798" cy="21317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435D4359-E3F9-4554-8AF0-97DAE7FEAFE7}"/>
              </a:ext>
            </a:extLst>
          </p:cNvPr>
          <p:cNvSpPr/>
          <p:nvPr/>
        </p:nvSpPr>
        <p:spPr>
          <a:xfrm>
            <a:off x="6781799" y="3080208"/>
            <a:ext cx="159798" cy="21317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>
            <a:extLst>
              <a:ext uri="{FF2B5EF4-FFF2-40B4-BE49-F238E27FC236}">
                <a16:creationId xmlns:a16="http://schemas.microsoft.com/office/drawing/2014/main" id="{32A38765-BC66-408E-827D-6442AAF3530D}"/>
              </a:ext>
            </a:extLst>
          </p:cNvPr>
          <p:cNvSpPr/>
          <p:nvPr/>
        </p:nvSpPr>
        <p:spPr>
          <a:xfrm>
            <a:off x="3068711" y="4413904"/>
            <a:ext cx="159798" cy="21317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4938C130-F9FB-4E82-B2E0-6A71ADF1C8C9}"/>
              </a:ext>
            </a:extLst>
          </p:cNvPr>
          <p:cNvSpPr/>
          <p:nvPr/>
        </p:nvSpPr>
        <p:spPr>
          <a:xfrm flipV="1">
            <a:off x="3128407" y="3102910"/>
            <a:ext cx="159798" cy="21317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12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345" y="85187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Times Tables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867120"/>
            <a:ext cx="104446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It is really important that the children are learning their times tables.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In Year 4 the children will take a government set multiplication check in the summer term.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The check is completed on a computer or an iPad in school. The children are given 25 random multiplication questions and they will have 6 seconds to answer each question.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TT Rockstars Sound Check mode is very similar to the government check set up. </a:t>
            </a:r>
          </a:p>
          <a:p>
            <a:pPr algn="ctr"/>
            <a:endParaRPr lang="en-GB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3109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124606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Rewards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7104" y="2384094"/>
            <a:ext cx="966333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Merit Charts and Class Dojo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Table group winner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Behaviour Ladder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House Points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of the Day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of the week – REACH award </a:t>
            </a:r>
            <a:endParaRPr lang="en-GB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483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583802" y="94445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Key Information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E0F2A9E-D1BC-08E5-4F92-F084902D2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3" y="0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3B5064B0-1410-F91B-5639-5712250C9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247B5B-66ED-4241-84D4-01156F29DB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0328" y="1660333"/>
            <a:ext cx="9471343" cy="505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133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4917" y="1153370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Keep in Touch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10D1B5-7428-40E1-977B-1F4DCF90BCC0}"/>
              </a:ext>
            </a:extLst>
          </p:cNvPr>
          <p:cNvSpPr txBox="1"/>
          <p:nvPr/>
        </p:nvSpPr>
        <p:spPr>
          <a:xfrm>
            <a:off x="835121" y="2299655"/>
            <a:ext cx="1073183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Class Dojo </a:t>
            </a: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– Updates, reminders and photos will be uploaded on here.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Class Webpage 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Please check our class webpage for information regarding the curriculum, homework, spellings and key dates. I will also complete a class blog to detail the exciting things we get up to as a class!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Email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- cmarriott@dovedale.derbyshire.sch.uk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ABAED5-5718-99C2-DD2C-BD7783AEE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3" name="Picture 2" descr="MCj02900640000[1]">
            <a:extLst>
              <a:ext uri="{FF2B5EF4-FFF2-40B4-BE49-F238E27FC236}">
                <a16:creationId xmlns:a16="http://schemas.microsoft.com/office/drawing/2014/main" id="{A1382FE5-B17F-B8D3-10EA-2AB5DB2A7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176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2657</TotalTime>
  <Words>608</Words>
  <Application>Microsoft Office PowerPoint</Application>
  <PresentationFormat>Widescreen</PresentationFormat>
  <Paragraphs>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Corbel</vt:lpstr>
      <vt:lpstr>Twinkl Cursive Looped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Charlotte Marriott</cp:lastModifiedBy>
  <cp:revision>112</cp:revision>
  <dcterms:created xsi:type="dcterms:W3CDTF">2017-06-05T12:00:46Z</dcterms:created>
  <dcterms:modified xsi:type="dcterms:W3CDTF">2026-07-14T14:21:52Z</dcterms:modified>
</cp:coreProperties>
</file>