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81" r:id="rId4"/>
    <p:sldId id="282" r:id="rId5"/>
    <p:sldId id="291" r:id="rId6"/>
    <p:sldId id="297" r:id="rId7"/>
    <p:sldId id="284" r:id="rId8"/>
    <p:sldId id="287" r:id="rId9"/>
    <p:sldId id="298" r:id="rId10"/>
    <p:sldId id="292" r:id="rId11"/>
    <p:sldId id="296" r:id="rId12"/>
    <p:sldId id="295" r:id="rId13"/>
    <p:sldId id="28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F9C5BB"/>
    <a:srgbClr val="33CCFF"/>
    <a:srgbClr val="CFBDF7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3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7/6/2026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tif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4" y="566464"/>
            <a:ext cx="11075025" cy="5703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1214864" y="-817191"/>
            <a:ext cx="98082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8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Meet the Teacher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C66F2E1-5993-4240-855D-1520E740B676}"/>
              </a:ext>
            </a:extLst>
          </p:cNvPr>
          <p:cNvSpPr/>
          <p:nvPr/>
        </p:nvSpPr>
        <p:spPr>
          <a:xfrm>
            <a:off x="3520613" y="4849499"/>
            <a:ext cx="530145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winkl Cursive Looped" panose="02000000000000000000" pitchFamily="2" charset="0"/>
              </a:rPr>
              <a:t>Year 4 – Miss Barrett</a:t>
            </a:r>
          </a:p>
          <a:p>
            <a:pPr algn="ctr"/>
            <a:r>
              <a:rPr lang="en-GB" sz="4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Twinkl Cursive Looped" panose="02000000000000000000" pitchFamily="2" charset="0"/>
              </a:rPr>
              <a:t>Wren Class</a:t>
            </a:r>
            <a:endParaRPr lang="en-GB" sz="4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Twinkl Cursive Looped" panose="02000000000000000000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20CAC1B-7672-FFB2-C54F-72C1D8999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48" y="-28111"/>
            <a:ext cx="1934573" cy="1863299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A427DB88-6ABC-6224-5B31-58E3C61032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 descr="FREE! - Blue Whale Themed Classroom Display Banner - Twink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FREE! - Blue Whale Themed Classroom Display Banner - Twink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12469D0-92AE-4A53-A347-5E5F20025300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83" y="2104894"/>
            <a:ext cx="2936240" cy="2449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8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34573" cy="1863299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8869" y="10126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59876" y="1371311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Introductions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1D3F14-E565-401D-8B87-FDF299C04594}"/>
              </a:ext>
            </a:extLst>
          </p:cNvPr>
          <p:cNvSpPr txBox="1"/>
          <p:nvPr/>
        </p:nvSpPr>
        <p:spPr>
          <a:xfrm>
            <a:off x="1020191" y="2591669"/>
            <a:ext cx="10114103" cy="138499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Class Teacher: 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Miss Barrett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PPA Cover: </a:t>
            </a: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Miss Ashton (Monday’s)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Teaching Assistants: 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Miss Ashton and Ms Rawson</a:t>
            </a:r>
          </a:p>
        </p:txBody>
      </p:sp>
    </p:spTree>
    <p:extLst>
      <p:ext uri="{BB962C8B-B14F-4D97-AF65-F5344CB8AC3E}">
        <p14:creationId xmlns:p14="http://schemas.microsoft.com/office/powerpoint/2010/main" val="1051194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59877" y="740069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First 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8313839-30C0-4DDA-8891-52ECBE1A6EE6}"/>
              </a:ext>
            </a:extLst>
          </p:cNvPr>
          <p:cNvSpPr txBox="1"/>
          <p:nvPr/>
        </p:nvSpPr>
        <p:spPr>
          <a:xfrm>
            <a:off x="962851" y="1712457"/>
            <a:ext cx="94722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Important dates:</a:t>
            </a:r>
          </a:p>
          <a:p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Friday 4</a:t>
            </a:r>
            <a:r>
              <a:rPr lang="en-US" sz="2800" baseline="30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th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September – Inset Day</a:t>
            </a:r>
          </a:p>
          <a:p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Monday 7</a:t>
            </a:r>
            <a:r>
              <a:rPr lang="en-US" sz="2800" baseline="300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 September – First day in Year 4</a:t>
            </a:r>
            <a:endParaRPr lang="en-GB" sz="24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1006296" y="3640720"/>
            <a:ext cx="107666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to bring:</a:t>
            </a:r>
          </a:p>
          <a:p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 small school bag or book bag that can either hang on their peg or go in their tray. </a:t>
            </a:r>
          </a:p>
          <a:p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A named water bottle. </a:t>
            </a:r>
          </a:p>
          <a:p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Their Year 4 Summer Homework booklet (to receive some merits!).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2B12AD2-8FBF-F282-8B7D-B45B2674E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35" y="-15187"/>
            <a:ext cx="1934573" cy="1863299"/>
          </a:xfrm>
          <a:prstGeom prst="rect">
            <a:avLst/>
          </a:prstGeom>
        </p:spPr>
      </p:pic>
      <p:pic>
        <p:nvPicPr>
          <p:cNvPr id="16" name="Picture 2" descr="MCj02900640000[1]">
            <a:extLst>
              <a:ext uri="{FF2B5EF4-FFF2-40B4-BE49-F238E27FC236}">
                <a16:creationId xmlns:a16="http://schemas.microsoft.com/office/drawing/2014/main" id="{00C955E7-F705-5D99-2586-3B4AED71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8540" y="23403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541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98461" y="874724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PE Kit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E3A665-6EC7-43DA-9045-DC1E7B61C65B}"/>
              </a:ext>
            </a:extLst>
          </p:cNvPr>
          <p:cNvSpPr txBox="1"/>
          <p:nvPr/>
        </p:nvSpPr>
        <p:spPr>
          <a:xfrm>
            <a:off x="597105" y="4783850"/>
            <a:ext cx="109561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 r</a:t>
            </a:r>
            <a:r>
              <a:rPr lang="en-US" sz="2800" b="0" i="0" dirty="0">
                <a:solidFill>
                  <a:srgbClr val="0070C0"/>
                </a:solidFill>
                <a:effectLst/>
                <a:latin typeface="Twinkl Cursive Looped" panose="02000000000000000000" pitchFamily="2" charset="0"/>
              </a:rPr>
              <a:t>ed t shirt, black shorts, joggers or leggings and a black sports type hoodie/jacket. </a:t>
            </a:r>
          </a:p>
          <a:p>
            <a:pPr algn="ctr"/>
            <a:r>
              <a:rPr lang="en-US" sz="2800" b="0" i="0" dirty="0">
                <a:solidFill>
                  <a:srgbClr val="7030A0"/>
                </a:solidFill>
                <a:effectLst/>
                <a:latin typeface="Twinkl Cursive Looped" panose="02000000000000000000" pitchFamily="2" charset="0"/>
              </a:rPr>
              <a:t>All should be picture free except for the school logo where applicable.</a:t>
            </a:r>
            <a:endParaRPr lang="en-US" sz="2800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008808-173E-4B94-BDB7-035E0AFFCB55}"/>
              </a:ext>
            </a:extLst>
          </p:cNvPr>
          <p:cNvSpPr txBox="1"/>
          <p:nvPr/>
        </p:nvSpPr>
        <p:spPr>
          <a:xfrm>
            <a:off x="1659662" y="1818411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Indoor: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56CA09-0CAA-4C71-A533-4B2CC8A95265}"/>
              </a:ext>
            </a:extLst>
          </p:cNvPr>
          <p:cNvSpPr txBox="1"/>
          <p:nvPr/>
        </p:nvSpPr>
        <p:spPr>
          <a:xfrm>
            <a:off x="6849896" y="1801136"/>
            <a:ext cx="2643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Outdoor:</a:t>
            </a:r>
            <a:endParaRPr lang="en-GB" sz="24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708113-F7C1-45E8-B7BA-01FE306956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65" t="20138" r="39403" b="8290"/>
          <a:stretch/>
        </p:blipFill>
        <p:spPr>
          <a:xfrm>
            <a:off x="770152" y="2393972"/>
            <a:ext cx="1826704" cy="1697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242CFC-4329-418C-A8F2-FFDF89C0A3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383" y="2255329"/>
            <a:ext cx="895721" cy="2370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44EFBD-37B2-4E58-AD6D-D101FD28B2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65" t="20138" r="39403" b="8290"/>
          <a:stretch/>
        </p:blipFill>
        <p:spPr>
          <a:xfrm>
            <a:off x="5978881" y="2611694"/>
            <a:ext cx="1826704" cy="1697138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2A9F1B48-6415-46A3-8910-5FD5A09A4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517" y="2646400"/>
            <a:ext cx="1800758" cy="1800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F414C98E-8DF2-497E-ACA0-5B6089EAC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2" b="22361"/>
          <a:stretch/>
        </p:blipFill>
        <p:spPr bwMode="auto">
          <a:xfrm>
            <a:off x="2619382" y="2906827"/>
            <a:ext cx="2084770" cy="146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F05580E-8364-E689-8B86-A3E0020CBE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59953"/>
            <a:ext cx="1934573" cy="1863299"/>
          </a:xfrm>
          <a:prstGeom prst="rect">
            <a:avLst/>
          </a:prstGeom>
        </p:spPr>
      </p:pic>
      <p:pic>
        <p:nvPicPr>
          <p:cNvPr id="21" name="Picture 2" descr="MCj02900640000[1]">
            <a:extLst>
              <a:ext uri="{FF2B5EF4-FFF2-40B4-BE49-F238E27FC236}">
                <a16:creationId xmlns:a16="http://schemas.microsoft.com/office/drawing/2014/main" id="{9E569539-1B75-4582-0820-247E3A45D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905" y="-3535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1448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18"/>
            <a:ext cx="1567477" cy="1509727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664" y="-22618"/>
            <a:ext cx="1450579" cy="139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80419" y="616987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Learning Overview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3797F3-72CE-4B23-837E-6A6E6E974284}"/>
              </a:ext>
            </a:extLst>
          </p:cNvPr>
          <p:cNvSpPr txBox="1"/>
          <p:nvPr/>
        </p:nvSpPr>
        <p:spPr>
          <a:xfrm>
            <a:off x="0" y="1564871"/>
            <a:ext cx="2823099" cy="5262979"/>
          </a:xfrm>
          <a:prstGeom prst="rect">
            <a:avLst/>
          </a:prstGeom>
          <a:solidFill>
            <a:srgbClr val="9999FF"/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This is a broad overview of the learning this year.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Each half term, we will provide more details about our learning on the Class Webpage.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85868F-77D8-461D-937E-0E5018EDCA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2293" y="1454375"/>
            <a:ext cx="9245928" cy="528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91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2187273" y="3357683"/>
            <a:ext cx="3947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18"/>
            <a:ext cx="1567477" cy="1509727"/>
          </a:xfrm>
          <a:prstGeom prst="rect">
            <a:avLst/>
          </a:prstGeom>
        </p:spPr>
      </p:pic>
      <p:pic>
        <p:nvPicPr>
          <p:cNvPr id="22" name="Picture 2" descr="MCj0290064000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664" y="-22618"/>
            <a:ext cx="1450579" cy="139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41120" y="732528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Class Page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9153EB-F17D-40F0-A1FB-5D89F6CEC7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494" y="1567488"/>
            <a:ext cx="11349496" cy="476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57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462281" y="826947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Autumn Term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0B259E-7D01-4DEB-9C41-F30C19AD7E16}"/>
              </a:ext>
            </a:extLst>
          </p:cNvPr>
          <p:cNvSpPr txBox="1"/>
          <p:nvPr/>
        </p:nvSpPr>
        <p:spPr>
          <a:xfrm>
            <a:off x="710673" y="1524197"/>
            <a:ext cx="1091550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English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Descriptive Writing, Speech and Narrative Writing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70C0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 –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Place Value, Addition and Subtraction </a:t>
            </a:r>
            <a:endParaRPr lang="en-US" sz="2800" b="1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Science –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Living Things and Habitats </a:t>
            </a:r>
            <a:endParaRPr lang="en-US" sz="28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History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Changes to Britain from the Stone Age to the Iron Age 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PSCHE – 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Drug Education </a:t>
            </a:r>
            <a:endParaRPr lang="en-US" sz="2800" b="1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RE –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What does it mean to be a Christian in Britain today?</a:t>
            </a:r>
            <a:endParaRPr lang="en-US" sz="2800" b="1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Art –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Drawing (Buildings)</a:t>
            </a:r>
            <a:endParaRPr lang="en-US" sz="2800" b="1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Computing – 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Computer Systems and Networks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PE –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Gymnastics and Tag Rugby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Spanish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Classroom Objects/Stationary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Music – 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Violin lessons (September till February)</a:t>
            </a:r>
            <a:endParaRPr lang="en-GB" sz="24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4F28AA8-08CC-0746-C628-AEC28983B8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83131" cy="1717436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0A240D27-4B64-4DC6-0D9C-1C0C6C184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3761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0234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41120" y="820459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Homework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02F9AB-BD5C-7F54-E8E8-8A9FE5498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7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7D4766C4-FCFA-487D-8AD9-108952E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1175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967286" y="1882227"/>
            <a:ext cx="107666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Reading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– Please read 3 times to an adult at home to receive a merit and be part of the reading raffle draw.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Spellings</a:t>
            </a:r>
            <a:r>
              <a:rPr lang="en-US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– These will be set weekly to learn and will be available on Spelling Shed to practice.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US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– We ask the children to be learning their times tables each week. This can be however works best for you including on TT Rockstars.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Weekly online task 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– This will either by a My </a:t>
            </a:r>
            <a:r>
              <a:rPr lang="en-US" sz="2800" dirty="0" err="1">
                <a:solidFill>
                  <a:schemeClr val="bg1"/>
                </a:solidFill>
                <a:latin typeface="Twinkl Cursive Looped" panose="02000000000000000000" pitchFamily="2" charset="0"/>
              </a:rPr>
              <a:t>Maths</a:t>
            </a:r>
            <a:r>
              <a:rPr lang="en-US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task, a Spag.com task or a TT Rockstars battle (3 week cycle). </a:t>
            </a:r>
          </a:p>
        </p:txBody>
      </p:sp>
    </p:spTree>
    <p:extLst>
      <p:ext uri="{BB962C8B-B14F-4D97-AF65-F5344CB8AC3E}">
        <p14:creationId xmlns:p14="http://schemas.microsoft.com/office/powerpoint/2010/main" val="3858977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pl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15" y="57662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242646" y="648386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Reading Diaries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02F9AB-BD5C-7F54-E8E8-8A9FE5498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87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7D4766C4-FCFA-487D-8AD9-108952E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-11751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8" b="4894"/>
          <a:stretch/>
        </p:blipFill>
        <p:spPr>
          <a:xfrm>
            <a:off x="2798045" y="1252712"/>
            <a:ext cx="7565004" cy="547440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559591" y="1788072"/>
            <a:ext cx="22352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Add title of book and page number as well as signature x3 a week for stamp in achievements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10462233" y="1868453"/>
            <a:ext cx="11326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Please tick if fiction (F), non-fiction (NF) or poetry (P)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050C87-A921-58D0-7656-626E92AE73DF}"/>
              </a:ext>
            </a:extLst>
          </p:cNvPr>
          <p:cNvSpPr txBox="1"/>
          <p:nvPr/>
        </p:nvSpPr>
        <p:spPr>
          <a:xfrm>
            <a:off x="10208756" y="5620185"/>
            <a:ext cx="2092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Homework slips will be placed here </a:t>
            </a: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 flipH="1">
            <a:off x="9854214" y="2083383"/>
            <a:ext cx="655072" cy="12842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cxnSpLocks/>
          </p:cNvCxnSpPr>
          <p:nvPr/>
        </p:nvCxnSpPr>
        <p:spPr>
          <a:xfrm flipV="1">
            <a:off x="2144459" y="2532859"/>
            <a:ext cx="1393761" cy="14635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8010659" y="5950249"/>
            <a:ext cx="2198098" cy="36872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125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98345" y="85187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Times Tables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867120"/>
            <a:ext cx="1044467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It is really important that the children are learning their times tables.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In Year 4 the children will take a government set multiplication check in the summer term.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The check is completed on a computer or an iPad in school. The children are given 25 random multiplication questions and they will have 6 seconds to answer each question.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The TT Rockstars Sound Check mode is very similar to the government check set up. </a:t>
            </a:r>
          </a:p>
          <a:p>
            <a:pPr algn="ctr"/>
            <a:endParaRPr lang="en-GB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FC06924-9043-F9BE-1823-A60EAD695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F1C36601-29EA-957D-A2DA-B351EEF7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1112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56270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359877" y="124606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Rewards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1147104" y="2384094"/>
            <a:ext cx="96633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Class Dojo – winner of the week and table group winner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Behaviour Ladder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Merit Charts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House Points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Star of the Day </a:t>
            </a:r>
            <a:endParaRPr lang="en-GB" dirty="0">
              <a:solidFill>
                <a:srgbClr val="7030A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FC06924-9043-F9BE-1823-A60EAD695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7" name="Picture 2" descr="MCj02900640000[1]">
            <a:extLst>
              <a:ext uri="{FF2B5EF4-FFF2-40B4-BE49-F238E27FC236}">
                <a16:creationId xmlns:a16="http://schemas.microsoft.com/office/drawing/2014/main" id="{F1C36601-29EA-957D-A2DA-B351EEF7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6483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583802" y="944455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Key Information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E0F2A9E-D1BC-08E5-4F92-F084902D29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3" y="0"/>
            <a:ext cx="1934573" cy="1863299"/>
          </a:xfrm>
          <a:prstGeom prst="rect">
            <a:avLst/>
          </a:prstGeom>
        </p:spPr>
      </p:pic>
      <p:pic>
        <p:nvPicPr>
          <p:cNvPr id="15" name="Picture 2" descr="MCj02900640000[1]">
            <a:extLst>
              <a:ext uri="{FF2B5EF4-FFF2-40B4-BE49-F238E27FC236}">
                <a16:creationId xmlns:a16="http://schemas.microsoft.com/office/drawing/2014/main" id="{3B5064B0-1410-F91B-5639-5712250C9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247B5B-66ED-4241-84D4-01156F29DB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0328" y="1660333"/>
            <a:ext cx="9471343" cy="5055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84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62708" y="562708"/>
            <a:ext cx="11029070" cy="568334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25" y="586278"/>
            <a:ext cx="11029070" cy="55428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494228" y="4071387"/>
            <a:ext cx="3484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GB" dirty="0"/>
              <a:t>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18994-28E7-4F98-8585-ED20FBD260D8}"/>
              </a:ext>
            </a:extLst>
          </p:cNvPr>
          <p:cNvSpPr txBox="1"/>
          <p:nvPr/>
        </p:nvSpPr>
        <p:spPr>
          <a:xfrm>
            <a:off x="1464917" y="1153370"/>
            <a:ext cx="9472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Twinkl Cursive Looped" panose="02000000000000000000" pitchFamily="2" charset="0"/>
              </a:rPr>
              <a:t>Keep in Touch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10D1B5-7428-40E1-977B-1F4DCF90BCC0}"/>
              </a:ext>
            </a:extLst>
          </p:cNvPr>
          <p:cNvSpPr txBox="1"/>
          <p:nvPr/>
        </p:nvSpPr>
        <p:spPr>
          <a:xfrm>
            <a:off x="835121" y="2299655"/>
            <a:ext cx="1073183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Class Dojo </a:t>
            </a:r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– Updates, reminders and photos will be uploaded on here.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7030A0"/>
                </a:solidFill>
                <a:latin typeface="Twinkl Cursive Looped" panose="02000000000000000000" pitchFamily="2" charset="0"/>
              </a:rPr>
              <a:t>Class Webpage </a:t>
            </a:r>
            <a:r>
              <a:rPr lang="en-GB" sz="2800" dirty="0">
                <a:solidFill>
                  <a:srgbClr val="7030A0"/>
                </a:solidFill>
                <a:latin typeface="Twinkl Cursive Looped" panose="02000000000000000000" pitchFamily="2" charset="0"/>
              </a:rPr>
              <a:t>– Please check our class webpage for information regarding the curriculum, homework, spellings and key dates. I will also complete a class blog to detail the exciting things we get up to as a class!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Twinkl Cursive Looped" panose="02000000000000000000" pitchFamily="2" charset="0"/>
              </a:rPr>
              <a:t>Email</a:t>
            </a:r>
            <a:r>
              <a:rPr lang="en-GB" sz="2800" dirty="0">
                <a:solidFill>
                  <a:schemeClr val="bg1"/>
                </a:solidFill>
                <a:latin typeface="Twinkl Cursive Looped" panose="02000000000000000000" pitchFamily="2" charset="0"/>
              </a:rPr>
              <a:t> - ebarrett@dovedale.derbyshire.sch.uk</a:t>
            </a:r>
            <a:endParaRPr lang="en-GB" sz="2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ABAED5-5718-99C2-DD2C-BD7783AEE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3" y="-52421"/>
            <a:ext cx="1934573" cy="1863299"/>
          </a:xfrm>
          <a:prstGeom prst="rect">
            <a:avLst/>
          </a:prstGeom>
        </p:spPr>
      </p:pic>
      <p:pic>
        <p:nvPicPr>
          <p:cNvPr id="13" name="Picture 2" descr="MCj02900640000[1]">
            <a:extLst>
              <a:ext uri="{FF2B5EF4-FFF2-40B4-BE49-F238E27FC236}">
                <a16:creationId xmlns:a16="http://schemas.microsoft.com/office/drawing/2014/main" id="{A1382FE5-B17F-B8D3-10EA-2AB5DB2A7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2233" y="0"/>
            <a:ext cx="1783131" cy="172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8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2626</TotalTime>
  <Words>595</Words>
  <Application>Microsoft Office PowerPoint</Application>
  <PresentationFormat>Widescreen</PresentationFormat>
  <Paragraphs>75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Comic Sans MS</vt:lpstr>
      <vt:lpstr>Corbel</vt:lpstr>
      <vt:lpstr>Twinkl Cursive Looped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</vt:lpstr>
      <vt:lpstr>PowerPoint Presentation</vt:lpstr>
      <vt:lpstr>PowerPoint Presentation</vt:lpstr>
      <vt:lpstr>PowerPoint Presentation</vt:lpstr>
      <vt:lpstr>PowerPoint Presentation</vt:lpstr>
    </vt:vector>
  </TitlesOfParts>
  <Company>George Spencer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J. Aldis</dc:creator>
  <cp:lastModifiedBy>Emma Barrett</cp:lastModifiedBy>
  <cp:revision>106</cp:revision>
  <dcterms:created xsi:type="dcterms:W3CDTF">2017-06-05T12:00:46Z</dcterms:created>
  <dcterms:modified xsi:type="dcterms:W3CDTF">2026-07-06T11:04:04Z</dcterms:modified>
</cp:coreProperties>
</file>