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7" r:id="rId2"/>
    <p:sldId id="256" r:id="rId3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7DF18680-E054-41AD-8BC1-D1AEF772440D}" styleName="Medium Style 2 - Accent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93296810-A885-4BE3-A3E7-6D5BEEA58F35}" styleName="Medium Style 2 - Accent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0815" autoAdjust="0"/>
    <p:restoredTop sz="94660"/>
  </p:normalViewPr>
  <p:slideViewPr>
    <p:cSldViewPr snapToGrid="0">
      <p:cViewPr varScale="1">
        <p:scale>
          <a:sx n="50" d="100"/>
          <a:sy n="50" d="100"/>
        </p:scale>
        <p:origin x="67" y="82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slide" Target="slides/slide2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5435B0-13A6-4C66-8CE4-D11D29AE1FEE}" type="datetimeFigureOut">
              <a:rPr lang="en-GB" smtClean="0"/>
              <a:t>09/02/2026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831265-FB74-4059-95AF-BAD68538FEF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7616971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5435B0-13A6-4C66-8CE4-D11D29AE1FEE}" type="datetimeFigureOut">
              <a:rPr lang="en-GB" smtClean="0"/>
              <a:t>09/02/2026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831265-FB74-4059-95AF-BAD68538FEF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9315909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5435B0-13A6-4C66-8CE4-D11D29AE1FEE}" type="datetimeFigureOut">
              <a:rPr lang="en-GB" smtClean="0"/>
              <a:t>09/02/2026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831265-FB74-4059-95AF-BAD68538FEF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8188604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5435B0-13A6-4C66-8CE4-D11D29AE1FEE}" type="datetimeFigureOut">
              <a:rPr lang="en-GB" smtClean="0"/>
              <a:t>09/02/2026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831265-FB74-4059-95AF-BAD68538FEF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5568152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5435B0-13A6-4C66-8CE4-D11D29AE1FEE}" type="datetimeFigureOut">
              <a:rPr lang="en-GB" smtClean="0"/>
              <a:t>09/02/2026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831265-FB74-4059-95AF-BAD68538FEF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1575958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5435B0-13A6-4C66-8CE4-D11D29AE1FEE}" type="datetimeFigureOut">
              <a:rPr lang="en-GB" smtClean="0"/>
              <a:t>09/02/2026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831265-FB74-4059-95AF-BAD68538FEF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7276416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5435B0-13A6-4C66-8CE4-D11D29AE1FEE}" type="datetimeFigureOut">
              <a:rPr lang="en-GB" smtClean="0"/>
              <a:t>09/02/2026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831265-FB74-4059-95AF-BAD68538FEF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0637589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5435B0-13A6-4C66-8CE4-D11D29AE1FEE}" type="datetimeFigureOut">
              <a:rPr lang="en-GB" smtClean="0"/>
              <a:t>09/02/2026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831265-FB74-4059-95AF-BAD68538FEF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4272727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5435B0-13A6-4C66-8CE4-D11D29AE1FEE}" type="datetimeFigureOut">
              <a:rPr lang="en-GB" smtClean="0"/>
              <a:t>09/02/2026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831265-FB74-4059-95AF-BAD68538FEF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2503195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5435B0-13A6-4C66-8CE4-D11D29AE1FEE}" type="datetimeFigureOut">
              <a:rPr lang="en-GB" smtClean="0"/>
              <a:t>09/02/2026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831265-FB74-4059-95AF-BAD68538FEF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1754103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5435B0-13A6-4C66-8CE4-D11D29AE1FEE}" type="datetimeFigureOut">
              <a:rPr lang="en-GB" smtClean="0"/>
              <a:t>09/02/2026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831265-FB74-4059-95AF-BAD68538FEF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5269108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25435B0-13A6-4C66-8CE4-D11D29AE1FEE}" type="datetimeFigureOut">
              <a:rPr lang="en-GB" smtClean="0"/>
              <a:t>09/02/2026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F831265-FB74-4059-95AF-BAD68538FEF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6668519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3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2A8417D-EAD0-4A99-84D6-ED0FEEB9AE6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219351"/>
            <a:ext cx="10515600" cy="1325563"/>
          </a:xfrm>
        </p:spPr>
        <p:txBody>
          <a:bodyPr/>
          <a:lstStyle/>
          <a:p>
            <a:pPr algn="ctr"/>
            <a:r>
              <a:rPr lang="en-GB" sz="4400" b="1" u="sng" dirty="0"/>
              <a:t>Topic- Why might Jesus be inspiring to some people?</a:t>
            </a:r>
            <a:endParaRPr lang="en-GB" dirty="0"/>
          </a:p>
        </p:txBody>
      </p:sp>
      <p:graphicFrame>
        <p:nvGraphicFramePr>
          <p:cNvPr id="4" name="Table 4">
            <a:extLst>
              <a:ext uri="{FF2B5EF4-FFF2-40B4-BE49-F238E27FC236}">
                <a16:creationId xmlns:a16="http://schemas.microsoft.com/office/drawing/2014/main" id="{C901E228-B68A-4DAC-A871-8FD907F214B8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780671752"/>
              </p:ext>
            </p:extLst>
          </p:nvPr>
        </p:nvGraphicFramePr>
        <p:xfrm>
          <a:off x="306474" y="1544914"/>
          <a:ext cx="8053136" cy="4620945"/>
        </p:xfrm>
        <a:graphic>
          <a:graphicData uri="http://schemas.openxmlformats.org/drawingml/2006/table">
            <a:tbl>
              <a:tblPr firstRow="1" bandRow="1">
                <a:tableStyleId>{93296810-A885-4BE3-A3E7-6D5BEEA58F35}</a:tableStyleId>
              </a:tblPr>
              <a:tblGrid>
                <a:gridCol w="2131074">
                  <a:extLst>
                    <a:ext uri="{9D8B030D-6E8A-4147-A177-3AD203B41FA5}">
                      <a16:colId xmlns:a16="http://schemas.microsoft.com/office/drawing/2014/main" val="3422051050"/>
                    </a:ext>
                  </a:extLst>
                </a:gridCol>
                <a:gridCol w="5922062">
                  <a:extLst>
                    <a:ext uri="{9D8B030D-6E8A-4147-A177-3AD203B41FA5}">
                      <a16:colId xmlns:a16="http://schemas.microsoft.com/office/drawing/2014/main" val="458153049"/>
                    </a:ext>
                  </a:extLst>
                </a:gridCol>
              </a:tblGrid>
              <a:tr h="825768"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Key Vocabulary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Definition of word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20335765"/>
                  </a:ext>
                </a:extLst>
              </a:tr>
              <a:tr h="629013">
                <a:tc>
                  <a:txBody>
                    <a:bodyPr/>
                    <a:lstStyle/>
                    <a:p>
                      <a:pPr algn="ctr"/>
                      <a:r>
                        <a:rPr lang="en-GB" sz="1800" dirty="0"/>
                        <a:t>Inspirational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800" dirty="0"/>
                        <a:t>Someone or something that makes you feel hopeful or encouraged. 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733738229"/>
                  </a:ext>
                </a:extLst>
              </a:tr>
              <a:tr h="631322">
                <a:tc>
                  <a:txBody>
                    <a:bodyPr/>
                    <a:lstStyle/>
                    <a:p>
                      <a:pPr algn="ctr"/>
                      <a:r>
                        <a:rPr lang="en-GB" sz="1800" dirty="0"/>
                        <a:t>Values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800" dirty="0"/>
                        <a:t>The traits that people have that help to define us. E.g. Kindness, bravery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688121801"/>
                  </a:ext>
                </a:extLst>
              </a:tr>
              <a:tr h="617595">
                <a:tc>
                  <a:txBody>
                    <a:bodyPr/>
                    <a:lstStyle/>
                    <a:p>
                      <a:pPr algn="ctr"/>
                      <a:r>
                        <a:rPr lang="en-GB" sz="1800" dirty="0"/>
                        <a:t>Heaven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800" dirty="0"/>
                        <a:t>The spiritual place Christians believe they will go to, to be with God. 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909692260"/>
                  </a:ext>
                </a:extLst>
              </a:tr>
              <a:tr h="686217">
                <a:tc>
                  <a:txBody>
                    <a:bodyPr/>
                    <a:lstStyle/>
                    <a:p>
                      <a:pPr algn="ctr"/>
                      <a:r>
                        <a:rPr lang="en-GB" sz="1800" dirty="0"/>
                        <a:t>Parable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800" dirty="0"/>
                        <a:t>The stories told by Jesus to his disciples to teach them. These stories have a moral or a meaning.  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860464873"/>
                  </a:ext>
                </a:extLst>
              </a:tr>
              <a:tr h="1055017">
                <a:tc>
                  <a:txBody>
                    <a:bodyPr/>
                    <a:lstStyle/>
                    <a:p>
                      <a:pPr algn="ctr"/>
                      <a:r>
                        <a:rPr lang="en-GB" sz="1800" dirty="0"/>
                        <a:t>Easter/ Holy week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800" dirty="0"/>
                        <a:t>The time of year in which Christians celebrate the arrival of Jesus into Jerusalem, his betrayal by Judas, arrest, death on the cross and then resurrection.</a:t>
                      </a:r>
                    </a:p>
                    <a:p>
                      <a:pPr algn="ctr"/>
                      <a:r>
                        <a:rPr lang="en-GB" sz="1800" b="1" dirty="0"/>
                        <a:t>Christians believe that Jesus died to forgive their sins</a:t>
                      </a:r>
                      <a:r>
                        <a:rPr lang="en-GB" sz="1800" dirty="0"/>
                        <a:t>. </a:t>
                      </a:r>
                      <a:endParaRPr lang="en-GB" sz="1800" i="1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878999954"/>
                  </a:ext>
                </a:extLst>
              </a:tr>
            </a:tbl>
          </a:graphicData>
        </a:graphic>
      </p:graphicFrame>
      <p:pic>
        <p:nvPicPr>
          <p:cNvPr id="5" name="Picture 2" descr="Man Jesus | The Dark Tower Wiki | Fandom">
            <a:extLst>
              <a:ext uri="{FF2B5EF4-FFF2-40B4-BE49-F238E27FC236}">
                <a16:creationId xmlns:a16="http://schemas.microsoft.com/office/drawing/2014/main" id="{1B228C9E-1C2A-4039-B1CF-B1D78702176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4222" y="158375"/>
            <a:ext cx="820847" cy="13255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890C7521-813C-48C8-B616-FB0C3EBCCEA9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10326" t="26655" r="67717" b="20759"/>
          <a:stretch/>
        </p:blipFill>
        <p:spPr>
          <a:xfrm>
            <a:off x="8253168" y="1483938"/>
            <a:ext cx="3553016" cy="4784258"/>
          </a:xfrm>
          <a:prstGeom prst="rect">
            <a:avLst/>
          </a:prstGeom>
        </p:spPr>
      </p:pic>
      <p:pic>
        <p:nvPicPr>
          <p:cNvPr id="8" name="Picture 2" descr="Man Jesus | The Dark Tower Wiki | Fandom">
            <a:extLst>
              <a:ext uri="{FF2B5EF4-FFF2-40B4-BE49-F238E27FC236}">
                <a16:creationId xmlns:a16="http://schemas.microsoft.com/office/drawing/2014/main" id="{1821107B-9D08-4A1C-9351-29F2A178F78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59145" y="158374"/>
            <a:ext cx="820847" cy="13255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60350675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218BC57-7398-4C8C-8C97-29E074CAFA51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76464" y="165240"/>
            <a:ext cx="5273786" cy="625642"/>
          </a:xfrm>
        </p:spPr>
        <p:txBody>
          <a:bodyPr>
            <a:noAutofit/>
          </a:bodyPr>
          <a:lstStyle/>
          <a:p>
            <a:r>
              <a:rPr lang="en-GB" sz="2000" b="1" u="sng" dirty="0"/>
              <a:t>Topic- Why might </a:t>
            </a:r>
            <a:r>
              <a:rPr lang="en-GB" sz="2000" b="1" u="sng"/>
              <a:t>Jesus be </a:t>
            </a:r>
            <a:r>
              <a:rPr lang="en-GB" sz="2000" b="1" u="sng" dirty="0"/>
              <a:t>inspiring to some people?</a:t>
            </a:r>
            <a:endParaRPr lang="en-GB" sz="2400" b="1" u="sng" dirty="0"/>
          </a:p>
        </p:txBody>
      </p:sp>
      <p:graphicFrame>
        <p:nvGraphicFramePr>
          <p:cNvPr id="4" name="Table 4">
            <a:extLst>
              <a:ext uri="{FF2B5EF4-FFF2-40B4-BE49-F238E27FC236}">
                <a16:creationId xmlns:a16="http://schemas.microsoft.com/office/drawing/2014/main" id="{4F207FDB-5971-4161-A9F9-3D46178E886D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936600796"/>
              </p:ext>
            </p:extLst>
          </p:nvPr>
        </p:nvGraphicFramePr>
        <p:xfrm>
          <a:off x="176464" y="2260668"/>
          <a:ext cx="5521353" cy="3467245"/>
        </p:xfrm>
        <a:graphic>
          <a:graphicData uri="http://schemas.openxmlformats.org/drawingml/2006/table">
            <a:tbl>
              <a:tblPr firstRow="1" bandRow="1">
                <a:tableStyleId>{93296810-A885-4BE3-A3E7-6D5BEEA58F35}</a:tableStyleId>
              </a:tblPr>
              <a:tblGrid>
                <a:gridCol w="1461097">
                  <a:extLst>
                    <a:ext uri="{9D8B030D-6E8A-4147-A177-3AD203B41FA5}">
                      <a16:colId xmlns:a16="http://schemas.microsoft.com/office/drawing/2014/main" val="3422051050"/>
                    </a:ext>
                  </a:extLst>
                </a:gridCol>
                <a:gridCol w="4060256">
                  <a:extLst>
                    <a:ext uri="{9D8B030D-6E8A-4147-A177-3AD203B41FA5}">
                      <a16:colId xmlns:a16="http://schemas.microsoft.com/office/drawing/2014/main" val="458153049"/>
                    </a:ext>
                  </a:extLst>
                </a:gridCol>
              </a:tblGrid>
              <a:tr h="644136">
                <a:tc>
                  <a:txBody>
                    <a:bodyPr/>
                    <a:lstStyle/>
                    <a:p>
                      <a:pPr algn="ctr"/>
                      <a:r>
                        <a:rPr lang="en-GB" sz="1200" dirty="0"/>
                        <a:t>Key Vocabulary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200" dirty="0"/>
                        <a:t>Definition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20335765"/>
                  </a:ext>
                </a:extLst>
              </a:tr>
              <a:tr h="490658">
                <a:tc>
                  <a:txBody>
                    <a:bodyPr/>
                    <a:lstStyle/>
                    <a:p>
                      <a:pPr algn="ctr"/>
                      <a:r>
                        <a:rPr lang="en-GB" sz="1200" dirty="0"/>
                        <a:t>Inspirational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200" dirty="0"/>
                        <a:t>Someone or something that makes you feel hopeful or encouraged. 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733738229"/>
                  </a:ext>
                </a:extLst>
              </a:tr>
              <a:tr h="492459">
                <a:tc>
                  <a:txBody>
                    <a:bodyPr/>
                    <a:lstStyle/>
                    <a:p>
                      <a:pPr algn="ctr"/>
                      <a:r>
                        <a:rPr lang="en-GB" sz="1200" dirty="0"/>
                        <a:t>Values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200" dirty="0"/>
                        <a:t>The traits that people have that help to define us. E.g. Kindness, bravery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688121801"/>
                  </a:ext>
                </a:extLst>
              </a:tr>
              <a:tr h="481752">
                <a:tc>
                  <a:txBody>
                    <a:bodyPr/>
                    <a:lstStyle/>
                    <a:p>
                      <a:pPr algn="ctr"/>
                      <a:r>
                        <a:rPr lang="en-GB" sz="1200" dirty="0"/>
                        <a:t>Heaven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200" dirty="0"/>
                        <a:t>The spiritual place Christians believe they will go to, to be with God. 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909692260"/>
                  </a:ext>
                </a:extLst>
              </a:tr>
              <a:tr h="535280">
                <a:tc>
                  <a:txBody>
                    <a:bodyPr/>
                    <a:lstStyle/>
                    <a:p>
                      <a:pPr algn="ctr"/>
                      <a:r>
                        <a:rPr lang="en-GB" sz="1200" dirty="0"/>
                        <a:t>Parable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200" dirty="0"/>
                        <a:t>The stories told by Jesus to his disciples to teach them. These stories have a moral or a meaning.  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860464873"/>
                  </a:ext>
                </a:extLst>
              </a:tr>
              <a:tr h="812232">
                <a:tc>
                  <a:txBody>
                    <a:bodyPr/>
                    <a:lstStyle/>
                    <a:p>
                      <a:pPr algn="ctr"/>
                      <a:r>
                        <a:rPr lang="en-GB" sz="1200" dirty="0"/>
                        <a:t>Easter/ Holy week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200" dirty="0"/>
                        <a:t>The time of year in which Christians celebrate the arrival of Jesus into Jerusalem, his betrayal by Judas, arrest, death on the cross and then resurrection.</a:t>
                      </a:r>
                    </a:p>
                    <a:p>
                      <a:pPr algn="ctr"/>
                      <a:r>
                        <a:rPr lang="en-GB" sz="1200" b="1" dirty="0"/>
                        <a:t>Christians believe that Jesus died to forgive their sins</a:t>
                      </a:r>
                      <a:r>
                        <a:rPr lang="en-GB" sz="1200" dirty="0"/>
                        <a:t>. </a:t>
                      </a:r>
                      <a:endParaRPr lang="en-GB" sz="1200" i="1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878999954"/>
                  </a:ext>
                </a:extLst>
              </a:tr>
            </a:tbl>
          </a:graphicData>
        </a:graphic>
      </p:graphicFrame>
      <p:sp>
        <p:nvSpPr>
          <p:cNvPr id="5" name="TextBox 4">
            <a:extLst>
              <a:ext uri="{FF2B5EF4-FFF2-40B4-BE49-F238E27FC236}">
                <a16:creationId xmlns:a16="http://schemas.microsoft.com/office/drawing/2014/main" id="{CC462B0F-737B-4B93-9863-4F00AA6E9EAC}"/>
              </a:ext>
            </a:extLst>
          </p:cNvPr>
          <p:cNvSpPr txBox="1"/>
          <p:nvPr/>
        </p:nvSpPr>
        <p:spPr>
          <a:xfrm>
            <a:off x="176464" y="773381"/>
            <a:ext cx="4584673" cy="1384995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u="sng" dirty="0"/>
              <a:t>The Parable of the Mustard Seed:</a:t>
            </a:r>
          </a:p>
          <a:p>
            <a:pPr algn="ctr"/>
            <a:r>
              <a:rPr lang="en-GB" i="1" dirty="0"/>
              <a:t>Big things can come from small acts.</a:t>
            </a:r>
          </a:p>
          <a:p>
            <a:pPr algn="ctr"/>
            <a:r>
              <a:rPr lang="en-GB" sz="1600" dirty="0"/>
              <a:t>Some Christians may think the ‘word of God’ may seem insignificant, but Jesus said it would have a big impact.</a:t>
            </a:r>
          </a:p>
        </p:txBody>
      </p:sp>
      <p:graphicFrame>
        <p:nvGraphicFramePr>
          <p:cNvPr id="6" name="Table 6">
            <a:extLst>
              <a:ext uri="{FF2B5EF4-FFF2-40B4-BE49-F238E27FC236}">
                <a16:creationId xmlns:a16="http://schemas.microsoft.com/office/drawing/2014/main" id="{422C01A7-0B3C-4DF2-A9F8-ADA866B7717C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320687589"/>
              </p:ext>
            </p:extLst>
          </p:nvPr>
        </p:nvGraphicFramePr>
        <p:xfrm>
          <a:off x="5697817" y="262050"/>
          <a:ext cx="6317719" cy="6333899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477123">
                  <a:extLst>
                    <a:ext uri="{9D8B030D-6E8A-4147-A177-3AD203B41FA5}">
                      <a16:colId xmlns:a16="http://schemas.microsoft.com/office/drawing/2014/main" val="3965962380"/>
                    </a:ext>
                  </a:extLst>
                </a:gridCol>
                <a:gridCol w="1940915">
                  <a:extLst>
                    <a:ext uri="{9D8B030D-6E8A-4147-A177-3AD203B41FA5}">
                      <a16:colId xmlns:a16="http://schemas.microsoft.com/office/drawing/2014/main" val="3398508352"/>
                    </a:ext>
                  </a:extLst>
                </a:gridCol>
                <a:gridCol w="2899681">
                  <a:extLst>
                    <a:ext uri="{9D8B030D-6E8A-4147-A177-3AD203B41FA5}">
                      <a16:colId xmlns:a16="http://schemas.microsoft.com/office/drawing/2014/main" val="455563827"/>
                    </a:ext>
                  </a:extLst>
                </a:gridCol>
              </a:tblGrid>
              <a:tr h="362492">
                <a:tc>
                  <a:txBody>
                    <a:bodyPr/>
                    <a:lstStyle/>
                    <a:p>
                      <a:r>
                        <a:rPr lang="en-GB" sz="1200" dirty="0"/>
                        <a:t>Events of Holy week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200" dirty="0"/>
                        <a:t>What happened?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200" dirty="0"/>
                        <a:t>How they are celebrated today?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518968963"/>
                  </a:ext>
                </a:extLst>
              </a:tr>
              <a:tr h="1042164">
                <a:tc>
                  <a:txBody>
                    <a:bodyPr/>
                    <a:lstStyle/>
                    <a:p>
                      <a:r>
                        <a:rPr lang="en-GB" sz="1400" dirty="0"/>
                        <a:t>Palm Sunday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200" dirty="0"/>
                        <a:t>Jesus rode into Jerusalem on a donkey. Palm leaves were waved and laid on the floor ahead of him.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200" dirty="0"/>
                        <a:t>A church service is held. Palm crosses are used to remember Jesus entry and welcome to Jerusalem.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25330809"/>
                  </a:ext>
                </a:extLst>
              </a:tr>
              <a:tr h="1087476">
                <a:tc>
                  <a:txBody>
                    <a:bodyPr/>
                    <a:lstStyle/>
                    <a:p>
                      <a:r>
                        <a:rPr lang="en-GB" sz="1400" dirty="0"/>
                        <a:t>Maundy Thursday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200" dirty="0"/>
                        <a:t>Jesus ate Passover with his disciples. They prayed together in the garden of Gethsemane. Jesus was arrested.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200" dirty="0"/>
                        <a:t>Church services are held. The Pope traditionally washes and kisses the feet of 12 people, usually members of the church. 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225583049"/>
                  </a:ext>
                </a:extLst>
              </a:tr>
              <a:tr h="1359345">
                <a:tc>
                  <a:txBody>
                    <a:bodyPr/>
                    <a:lstStyle/>
                    <a:p>
                      <a:r>
                        <a:rPr lang="en-GB" sz="1400" dirty="0"/>
                        <a:t>Good Friday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200" dirty="0"/>
                        <a:t>Jesus was put on trial and condemned to be crucified. He was beaten, forced to wear a crown of thorns and to carry his own cross.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200" dirty="0"/>
                        <a:t>On good Friday, people traditionally eat hot cross buns to remember Jesus dying on the cross. This is a day spent in reflection remembering Jesus’ death.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430285919"/>
                  </a:ext>
                </a:extLst>
              </a:tr>
              <a:tr h="928885">
                <a:tc>
                  <a:txBody>
                    <a:bodyPr/>
                    <a:lstStyle/>
                    <a:p>
                      <a:r>
                        <a:rPr lang="en-GB" sz="1400" dirty="0"/>
                        <a:t>Holy Saturday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200" dirty="0"/>
                        <a:t>Jesus was buried in a large tomb with a boulder rolled in front.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200" dirty="0"/>
                        <a:t>This is again spent largely in prayer and remembrance. Churches are traditionally dark to show mourning and respect. 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064876046"/>
                  </a:ext>
                </a:extLst>
              </a:tr>
              <a:tr h="1553537">
                <a:tc>
                  <a:txBody>
                    <a:bodyPr/>
                    <a:lstStyle/>
                    <a:p>
                      <a:r>
                        <a:rPr lang="en-GB" sz="1400" dirty="0"/>
                        <a:t>Easter Sunday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200" dirty="0"/>
                        <a:t>Mary went to visit Jesus’ tomb and found it empty. Jesus was Resurrected.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200" dirty="0"/>
                        <a:t>This is a day of celebration. Easter eggs are eaten to represent new life, Church is attended and thanks is given. Candles are lit as a reminder that Jesus is the light of the world. 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455064911"/>
                  </a:ext>
                </a:extLst>
              </a:tr>
            </a:tbl>
          </a:graphicData>
        </a:graphic>
      </p:graphicFrame>
      <p:pic>
        <p:nvPicPr>
          <p:cNvPr id="1026" name="Picture 2" descr="Man Jesus | The Dark Tower Wiki | Fandom">
            <a:extLst>
              <a:ext uri="{FF2B5EF4-FFF2-40B4-BE49-F238E27FC236}">
                <a16:creationId xmlns:a16="http://schemas.microsoft.com/office/drawing/2014/main" id="{E403AC7D-692B-4070-9359-4918B61679A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51513" y="543339"/>
            <a:ext cx="1063452" cy="171733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God's Positive Will: A Christian Paraphrase of The Ten Commandments –  Exodus 20 – Renewal Journal">
            <a:extLst>
              <a:ext uri="{FF2B5EF4-FFF2-40B4-BE49-F238E27FC236}">
                <a16:creationId xmlns:a16="http://schemas.microsoft.com/office/drawing/2014/main" id="{6B9F4200-DA10-4731-BCE4-D88A2945038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5941" y="5694783"/>
            <a:ext cx="1734133" cy="106715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Rectangle 2">
            <a:extLst>
              <a:ext uri="{FF2B5EF4-FFF2-40B4-BE49-F238E27FC236}">
                <a16:creationId xmlns:a16="http://schemas.microsoft.com/office/drawing/2014/main" id="{870BA657-191A-46DB-8080-24FDBE00C601}"/>
              </a:ext>
            </a:extLst>
          </p:cNvPr>
          <p:cNvSpPr/>
          <p:nvPr/>
        </p:nvSpPr>
        <p:spPr>
          <a:xfrm>
            <a:off x="2094134" y="6005827"/>
            <a:ext cx="3135343" cy="51133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The Ten commandments</a:t>
            </a:r>
          </a:p>
        </p:txBody>
      </p:sp>
    </p:spTree>
    <p:extLst>
      <p:ext uri="{BB962C8B-B14F-4D97-AF65-F5344CB8AC3E}">
        <p14:creationId xmlns:p14="http://schemas.microsoft.com/office/powerpoint/2010/main" val="3836252781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1D9A78"/>
      </a:accent1>
      <a:accent2>
        <a:srgbClr val="8BC145"/>
      </a:accent2>
      <a:accent3>
        <a:srgbClr val="36AFCE"/>
      </a:accent3>
      <a:accent4>
        <a:srgbClr val="1D6FA9"/>
      </a:accent4>
      <a:accent5>
        <a:srgbClr val="B74919"/>
      </a:accent5>
      <a:accent6>
        <a:srgbClr val="F19D19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AE6F2518-B084-4896-AF52-66CC2144AA26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56</TotalTime>
  <Words>550</Words>
  <Application>Microsoft Office PowerPoint</Application>
  <PresentationFormat>Widescreen</PresentationFormat>
  <Paragraphs>50</Paragraphs>
  <Slides>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</vt:i4>
      </vt:variant>
    </vt:vector>
  </HeadingPairs>
  <TitlesOfParts>
    <vt:vector size="6" baseType="lpstr">
      <vt:lpstr>Arial</vt:lpstr>
      <vt:lpstr>Calibri</vt:lpstr>
      <vt:lpstr>Calibri Light</vt:lpstr>
      <vt:lpstr>Office Theme</vt:lpstr>
      <vt:lpstr>Topic- Why might Jesus be inspiring to some people?</vt:lpstr>
      <vt:lpstr>Topic- Why might Jesus be inspiring to some people?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Why might Jesus being inspiring to some people?</dc:title>
  <dc:creator>Jade Roberts</dc:creator>
  <cp:lastModifiedBy>Emma Barrett</cp:lastModifiedBy>
  <cp:revision>8</cp:revision>
  <dcterms:created xsi:type="dcterms:W3CDTF">2021-03-21T17:27:23Z</dcterms:created>
  <dcterms:modified xsi:type="dcterms:W3CDTF">2026-02-09T09:52:57Z</dcterms:modified>
</cp:coreProperties>
</file>