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6" r:id="rId3"/>
    <p:sldId id="278" r:id="rId4"/>
    <p:sldId id="260" r:id="rId5"/>
    <p:sldId id="282" r:id="rId6"/>
    <p:sldId id="279" r:id="rId7"/>
    <p:sldId id="268" r:id="rId8"/>
    <p:sldId id="258" r:id="rId9"/>
    <p:sldId id="259" r:id="rId10"/>
    <p:sldId id="280" r:id="rId11"/>
    <p:sldId id="281" r:id="rId12"/>
    <p:sldId id="261" r:id="rId13"/>
    <p:sldId id="262" r:id="rId14"/>
    <p:sldId id="263" r:id="rId15"/>
    <p:sldId id="283" r:id="rId16"/>
    <p:sldId id="265" r:id="rId17"/>
    <p:sldId id="276" r:id="rId18"/>
    <p:sldId id="27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A1E3"/>
    <a:srgbClr val="9A57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450B01-0E15-4706-BA1E-03F1AD02800D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1C680-3B53-4908-8543-156AF273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803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4099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91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5589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JESS</a:t>
            </a:r>
          </a:p>
          <a:p>
            <a:r>
              <a:rPr lang="en-GB" dirty="0"/>
              <a:t>Start with the</a:t>
            </a:r>
            <a:r>
              <a:rPr lang="en-GB" baseline="0" dirty="0"/>
              <a:t> history of the local area – looking at places such as West Park and Long Eaton.</a:t>
            </a:r>
          </a:p>
          <a:p>
            <a:r>
              <a:rPr lang="en-GB" baseline="0" dirty="0"/>
              <a:t>Look at significant people including Roald Dahl, Florence Nightingale, Samuel Pepys.</a:t>
            </a:r>
          </a:p>
          <a:p>
            <a:r>
              <a:rPr lang="en-GB" baseline="0" dirty="0"/>
              <a:t>And also significant events such as the moon landing, The Great Fire of London, The Gunpowder Plot. </a:t>
            </a:r>
          </a:p>
          <a:p>
            <a:endParaRPr lang="en-GB" baseline="0" dirty="0"/>
          </a:p>
          <a:p>
            <a:r>
              <a:rPr lang="en-GB" baseline="0" dirty="0"/>
              <a:t>SATS – May – no holidays please!</a:t>
            </a:r>
          </a:p>
          <a:p>
            <a:r>
              <a:rPr lang="en-GB" baseline="0" dirty="0"/>
              <a:t>Children </a:t>
            </a:r>
            <a:r>
              <a:rPr lang="en-GB" baseline="0"/>
              <a:t>are prepared and ready. </a:t>
            </a:r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474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JESS</a:t>
            </a:r>
          </a:p>
          <a:p>
            <a:r>
              <a:rPr lang="en-GB" dirty="0"/>
              <a:t>Start with the</a:t>
            </a:r>
            <a:r>
              <a:rPr lang="en-GB" baseline="0" dirty="0"/>
              <a:t> history of the local area – looking at places such as West Park and Long Eaton.</a:t>
            </a:r>
          </a:p>
          <a:p>
            <a:r>
              <a:rPr lang="en-GB" baseline="0" dirty="0"/>
              <a:t>Look at significant people including Roald Dahl, Florence Nightingale, Samuel Pepys.</a:t>
            </a:r>
          </a:p>
          <a:p>
            <a:r>
              <a:rPr lang="en-GB" baseline="0" dirty="0"/>
              <a:t>And also significant events such as the moon landing, The Great Fire of London, The Gunpowder Plot. </a:t>
            </a:r>
          </a:p>
          <a:p>
            <a:endParaRPr lang="en-GB" baseline="0" dirty="0"/>
          </a:p>
          <a:p>
            <a:r>
              <a:rPr lang="en-GB" baseline="0" dirty="0"/>
              <a:t>SATS – May – no holidays please!</a:t>
            </a:r>
          </a:p>
          <a:p>
            <a:r>
              <a:rPr lang="en-GB" baseline="0" dirty="0"/>
              <a:t>Children </a:t>
            </a:r>
            <a:r>
              <a:rPr lang="en-GB" baseline="0"/>
              <a:t>are prepared and ready. </a:t>
            </a:r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526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LOUISE</a:t>
            </a:r>
          </a:p>
          <a:p>
            <a:r>
              <a:rPr lang="en-GB" dirty="0"/>
              <a:t>When</a:t>
            </a:r>
            <a:r>
              <a:rPr lang="en-GB" baseline="0" dirty="0"/>
              <a:t> your child reaches Turquoise level books, they will progress onto Accelerated Reader.</a:t>
            </a:r>
          </a:p>
          <a:p>
            <a:r>
              <a:rPr lang="en-GB" baseline="0" dirty="0"/>
              <a:t>If you are not familiar with Accelerated Reader, we will give you further information when your child is ready to start using it.</a:t>
            </a:r>
          </a:p>
          <a:p>
            <a:endParaRPr lang="en-GB" baseline="0" dirty="0"/>
          </a:p>
          <a:p>
            <a:endParaRPr lang="en-GB" baseline="0" dirty="0"/>
          </a:p>
          <a:p>
            <a:r>
              <a:rPr lang="en-GB" baseline="0" dirty="0"/>
              <a:t>Spelling list sent home at the beginning of term.  Test is on Wednesdays.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9945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LOUISE</a:t>
            </a:r>
          </a:p>
          <a:p>
            <a:r>
              <a:rPr lang="en-GB" dirty="0"/>
              <a:t>When</a:t>
            </a:r>
            <a:r>
              <a:rPr lang="en-GB" baseline="0" dirty="0"/>
              <a:t> your child reaches Turquoise level books, they will progress onto Accelerated Reader.</a:t>
            </a:r>
          </a:p>
          <a:p>
            <a:r>
              <a:rPr lang="en-GB" baseline="0" dirty="0"/>
              <a:t>If you are not familiar with Accelerated Reader, we will give you further information when your child is ready to start using it.</a:t>
            </a:r>
          </a:p>
          <a:p>
            <a:endParaRPr lang="en-GB" baseline="0" dirty="0"/>
          </a:p>
          <a:p>
            <a:endParaRPr lang="en-GB" baseline="0" dirty="0"/>
          </a:p>
          <a:p>
            <a:r>
              <a:rPr lang="en-GB" baseline="0" dirty="0"/>
              <a:t>Spelling list sent home at the beginning of term.  Test is on Wednesdays.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111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LOUISE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6967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LOUISE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187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LOUISE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610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LOUISE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643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354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9171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5E707-C3AD-4B43-A83E-9B2F2A123B3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370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2A012-7D5C-4D49-80F9-4C179C136844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552D-11F1-4FE6-B950-199F48BF7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827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2A012-7D5C-4D49-80F9-4C179C136844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552D-11F1-4FE6-B950-199F48BF7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414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2A012-7D5C-4D49-80F9-4C179C136844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552D-11F1-4FE6-B950-199F48BF7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331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2A012-7D5C-4D49-80F9-4C179C136844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552D-11F1-4FE6-B950-199F48BF7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725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2A012-7D5C-4D49-80F9-4C179C136844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552D-11F1-4FE6-B950-199F48BF7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291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2A012-7D5C-4D49-80F9-4C179C136844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552D-11F1-4FE6-B950-199F48BF7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46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2A012-7D5C-4D49-80F9-4C179C136844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552D-11F1-4FE6-B950-199F48BF7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552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2A012-7D5C-4D49-80F9-4C179C136844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552D-11F1-4FE6-B950-199F48BF7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672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2A012-7D5C-4D49-80F9-4C179C136844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552D-11F1-4FE6-B950-199F48BF7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006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2A012-7D5C-4D49-80F9-4C179C136844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552D-11F1-4FE6-B950-199F48BF7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892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2A012-7D5C-4D49-80F9-4C179C136844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552D-11F1-4FE6-B950-199F48BF7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201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2A012-7D5C-4D49-80F9-4C179C136844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0552D-11F1-4FE6-B950-199F48BF7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325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jpg"/><Relationship Id="rId7" Type="http://schemas.openxmlformats.org/officeDocument/2006/relationships/image" Target="../media/image14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wmf"/><Relationship Id="rId11" Type="http://schemas.openxmlformats.org/officeDocument/2006/relationships/hyperlink" Target="http://r74.cooltext.com/d.php?renderid=264968279133354&amp;extension=png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jpg"/><Relationship Id="rId7" Type="http://schemas.openxmlformats.org/officeDocument/2006/relationships/hyperlink" Target="http://r74.cooltext.com/d.php?renderid=264968279133354&amp;extension=pn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3.wmf"/><Relationship Id="rId4" Type="http://schemas.openxmlformats.org/officeDocument/2006/relationships/image" Target="../media/image15.png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sganguly@dovedale.derbyshire.sch.uk" TargetMode="External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7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66465"/>
            <a:ext cx="11029070" cy="5679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2316681" cy="223132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0076" y="918338"/>
            <a:ext cx="98082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96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algn="ctr"/>
            <a:r>
              <a:rPr lang="en-GB" sz="96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Meet the Teacher</a:t>
            </a:r>
          </a:p>
          <a:p>
            <a:pPr algn="ctr"/>
            <a:r>
              <a:rPr lang="en-GB" sz="7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Welcome to Year 2</a:t>
            </a:r>
          </a:p>
          <a:p>
            <a:pPr algn="ctr"/>
            <a:r>
              <a:rPr lang="en-GB" sz="7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Amethyst Class</a:t>
            </a:r>
          </a:p>
        </p:txBody>
      </p:sp>
      <p:pic>
        <p:nvPicPr>
          <p:cNvPr id="11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272" y="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677"/>
            <a:ext cx="2316681" cy="22313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7745BDF-0CB6-4B78-B80D-A0127F16F8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9678" y="611945"/>
            <a:ext cx="2113596" cy="2064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01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18" y="251373"/>
            <a:ext cx="11732963" cy="63552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2316681" cy="2231329"/>
          </a:xfrm>
          <a:prstGeom prst="rect">
            <a:avLst/>
          </a:prstGeom>
        </p:spPr>
      </p:pic>
      <p:pic>
        <p:nvPicPr>
          <p:cNvPr id="7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244" y="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155710" y="212055"/>
            <a:ext cx="360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Berlin Sans FB Demi" panose="020E0802020502020306" pitchFamily="34" charset="0"/>
              </a:rPr>
              <a:t>Introductions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16681" y="893596"/>
            <a:ext cx="5214155" cy="15081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Cursive Looped" panose="02000000000000000000" pitchFamily="2" charset="0"/>
              </a:rPr>
              <a:t>Welcome </a:t>
            </a:r>
            <a:r>
              <a:rPr lang="en-GB" sz="2800" b="1">
                <a:solidFill>
                  <a:schemeClr val="bg2">
                    <a:lumMod val="50000"/>
                  </a:schemeClr>
                </a:solidFill>
                <a:latin typeface="Twinkl Cursive Looped" panose="02000000000000000000" pitchFamily="2" charset="0"/>
              </a:rPr>
              <a:t>to Amethyst </a:t>
            </a:r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Cursive Looped" panose="02000000000000000000" pitchFamily="2" charset="0"/>
              </a:rPr>
              <a:t>class. I am Mrs Ganguly and I will be your child’s class teacher.</a:t>
            </a:r>
          </a:p>
          <a:p>
            <a:pPr algn="ctr"/>
            <a:endParaRPr lang="en-GB" sz="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1510" y="3190813"/>
            <a:ext cx="4927645" cy="1815882"/>
          </a:xfrm>
          <a:prstGeom prst="rect">
            <a:avLst/>
          </a:prstGeom>
          <a:solidFill>
            <a:srgbClr val="C7A1E3"/>
          </a:solidFill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My PPA </a:t>
            </a:r>
            <a:r>
              <a:rPr lang="en-GB" sz="2800" b="1">
                <a:solidFill>
                  <a:srgbClr val="7030A0"/>
                </a:solidFill>
                <a:latin typeface="Twinkl Cursive Looped" panose="02000000000000000000" pitchFamily="2" charset="0"/>
              </a:rPr>
              <a:t>day will be </a:t>
            </a:r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on a Thursday once every fortnight and Mrs Robinson will be covering my class.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42718" y="1897441"/>
            <a:ext cx="3811051" cy="2246769"/>
          </a:xfrm>
          <a:prstGeom prst="rect">
            <a:avLst/>
          </a:prstGeom>
          <a:solidFill>
            <a:srgbClr val="C7A1E3"/>
          </a:solidFill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6">
                    <a:lumMod val="75000"/>
                  </a:schemeClr>
                </a:solidFill>
                <a:latin typeface="Twinkl Cursive Looped" panose="02000000000000000000" pitchFamily="2" charset="0"/>
              </a:rPr>
              <a:t>Ms Musson, Mrs Salt and Ms Haywood will also be there to support your children in class this year.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41763" y="4269897"/>
            <a:ext cx="5747657" cy="2246769"/>
          </a:xfrm>
          <a:prstGeom prst="rect">
            <a:avLst/>
          </a:prstGeom>
          <a:solidFill>
            <a:srgbClr val="9A57CD"/>
          </a:solidFill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Weekly timetable:</a:t>
            </a:r>
          </a:p>
          <a:p>
            <a:r>
              <a:rPr lang="en-GB" sz="28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We will have indoor PE and outdoor PE sessions every week. We will notify you the exact days at the beginning of September.</a:t>
            </a:r>
          </a:p>
        </p:txBody>
      </p:sp>
    </p:spTree>
    <p:extLst>
      <p:ext uri="{BB962C8B-B14F-4D97-AF65-F5344CB8AC3E}">
        <p14:creationId xmlns:p14="http://schemas.microsoft.com/office/powerpoint/2010/main" val="2790134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25626" y="1032313"/>
            <a:ext cx="607086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Amethyst class</a:t>
            </a: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This year we have chosen different gems as our class names</a:t>
            </a:r>
          </a:p>
          <a:p>
            <a:pPr algn="ctr"/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The Amethyst gem symbolises </a:t>
            </a:r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spirituality, peace, and intuition. Historically, it has been associated with protection, healing, and enhancing psychic abilities. It is also linked to emotional balance, wisdom, and spiritual growth. 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algn="ctr"/>
            <a:endParaRPr lang="en-GB" sz="2800" dirty="0">
              <a:solidFill>
                <a:schemeClr val="bg2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algn="ctr"/>
            <a:endParaRPr lang="en-GB" sz="48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6" name="AutoShape 2">
            <a:extLst>
              <a:ext uri="{FF2B5EF4-FFF2-40B4-BE49-F238E27FC236}">
                <a16:creationId xmlns:a16="http://schemas.microsoft.com/office/drawing/2014/main" id="{D1542BED-5B8C-45E8-8761-379A62C535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381625" y="2624138"/>
            <a:ext cx="142875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D6E81853-2F87-4D41-9239-C25EC8BEE86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03717" y="2795150"/>
            <a:ext cx="142875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917C2E4-374B-4DA7-8207-7AE3E09875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908" y="3177158"/>
            <a:ext cx="2867025" cy="28003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57D62A9-CDD3-40A9-B019-757F825EA0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57741" y="4233863"/>
            <a:ext cx="1994746" cy="1809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677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94318" y="2053910"/>
            <a:ext cx="80551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Please drop your child off at the side gate before school at 8.45am. </a:t>
            </a:r>
          </a:p>
          <a:p>
            <a:pPr algn="ctr"/>
            <a:r>
              <a:rPr lang="en-GB" sz="36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We will bring the class out of our front door at 3.20pm. If there are any changes, we will let you know.</a:t>
            </a:r>
          </a:p>
        </p:txBody>
      </p:sp>
    </p:spTree>
    <p:extLst>
      <p:ext uri="{BB962C8B-B14F-4D97-AF65-F5344CB8AC3E}">
        <p14:creationId xmlns:p14="http://schemas.microsoft.com/office/powerpoint/2010/main" val="4252169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8192" y="1900024"/>
            <a:ext cx="874115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solidFill>
                  <a:srgbClr val="7030A0"/>
                </a:solidFill>
                <a:latin typeface="Twinkl Cursive Looped" panose="02000000000000000000" pitchFamily="2" charset="0"/>
              </a:rPr>
              <a:t>What your child needs to bring to school: </a:t>
            </a:r>
          </a:p>
          <a:p>
            <a:pPr algn="ctr"/>
            <a:endParaRPr lang="en-GB" sz="2800" b="1" u="sng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Named water bottle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Reading book/s and diary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Packed lunch if needed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Come to school wearing PE kit (days TBC)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Forest school – children will need suitable clothing and footwear. (Term-TBC)</a:t>
            </a:r>
          </a:p>
          <a:p>
            <a:pPr algn="ctr"/>
            <a:endParaRPr lang="en-GB" sz="3600" dirty="0">
              <a:solidFill>
                <a:schemeClr val="bg2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52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0885082" cy="547044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51569" y="894362"/>
            <a:ext cx="55649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chemeClr val="bg2">
                    <a:lumMod val="50000"/>
                  </a:schemeClr>
                </a:solidFill>
                <a:latin typeface="Arial Rounded MT Bold" panose="020F0704030504030204" pitchFamily="34" charset="0"/>
              </a:rPr>
              <a:t>Our Timetable – an example! </a:t>
            </a:r>
          </a:p>
          <a:p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9C5A43-09C8-3772-4339-4B045E14A6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2857" y="1925653"/>
            <a:ext cx="8868602" cy="407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890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7" y="562708"/>
            <a:ext cx="11030629" cy="602537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0885082" cy="547044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160928" y="894362"/>
            <a:ext cx="29845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chemeClr val="bg2">
                    <a:lumMod val="50000"/>
                  </a:schemeClr>
                </a:solidFill>
                <a:latin typeface="Arial Rounded MT Bold" panose="020F0704030504030204" pitchFamily="34" charset="0"/>
              </a:rPr>
              <a:t>Our Timetable </a:t>
            </a:r>
          </a:p>
          <a:p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49595" y="1402193"/>
            <a:ext cx="786060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We will upload the Autumn 1 timetable on the class page in September.</a:t>
            </a:r>
          </a:p>
          <a:p>
            <a:pPr algn="ctr"/>
            <a:r>
              <a:rPr lang="en-GB" sz="36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Important messages and curriculum information will be sent on class dojo and uploaded on the class page.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I will show you how to navigate to my current class page.</a:t>
            </a:r>
          </a:p>
        </p:txBody>
      </p:sp>
    </p:spTree>
    <p:extLst>
      <p:ext uri="{BB962C8B-B14F-4D97-AF65-F5344CB8AC3E}">
        <p14:creationId xmlns:p14="http://schemas.microsoft.com/office/powerpoint/2010/main" val="2588129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66465"/>
            <a:ext cx="11029070" cy="5679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2316681" cy="2231329"/>
          </a:xfrm>
          <a:prstGeom prst="rect">
            <a:avLst/>
          </a:prstGeom>
        </p:spPr>
      </p:pic>
      <p:pic>
        <p:nvPicPr>
          <p:cNvPr id="7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244" y="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792082" y="513401"/>
            <a:ext cx="360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Berlin Sans FB Demi" panose="020E0802020502020306" pitchFamily="34" charset="0"/>
              </a:rPr>
              <a:t>Autumn Topic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195554-B8A7-4A9E-A43A-3A6A9AB0CD44}"/>
              </a:ext>
            </a:extLst>
          </p:cNvPr>
          <p:cNvSpPr txBox="1"/>
          <p:nvPr/>
        </p:nvSpPr>
        <p:spPr>
          <a:xfrm>
            <a:off x="917349" y="965649"/>
            <a:ext cx="935411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solidFill>
                  <a:srgbClr val="7030A0"/>
                </a:solidFill>
                <a:latin typeface="Arial Rounded MT Bold" panose="020F0704030504030204" pitchFamily="34" charset="0"/>
              </a:rPr>
              <a:t>Our Curriculum</a:t>
            </a:r>
          </a:p>
          <a:p>
            <a:endParaRPr lang="en-GB" sz="3200" dirty="0">
              <a:solidFill>
                <a:srgbClr val="7030A0"/>
              </a:solidFill>
              <a:latin typeface="Berlin Sans FB Demi" panose="020E0802020502020306" pitchFamily="34" charset="0"/>
            </a:endParaRPr>
          </a:p>
          <a:p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Literacy</a:t>
            </a:r>
            <a:r>
              <a:rPr lang="en-GB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– </a:t>
            </a:r>
            <a:r>
              <a:rPr lang="en-GB" sz="20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Basic skills with a focus on our class novel, Charlie and the Chocolate Factory by Roald Dahl.</a:t>
            </a:r>
          </a:p>
          <a:p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Maths</a:t>
            </a:r>
            <a:r>
              <a:rPr lang="en-GB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– </a:t>
            </a:r>
            <a:r>
              <a:rPr lang="en-GB" sz="20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Basic skills with a focus on place value.</a:t>
            </a:r>
          </a:p>
          <a:p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Science</a:t>
            </a:r>
            <a:r>
              <a:rPr lang="en-GB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– </a:t>
            </a:r>
            <a:r>
              <a:rPr lang="en-GB" sz="20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Animals including humans block.</a:t>
            </a:r>
          </a:p>
          <a:p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PSCHE</a:t>
            </a:r>
            <a:r>
              <a:rPr lang="en-GB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– </a:t>
            </a:r>
            <a:r>
              <a:rPr lang="en-GB" sz="20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Health and well-being: Growing Up</a:t>
            </a:r>
          </a:p>
          <a:p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RE</a:t>
            </a:r>
            <a:r>
              <a:rPr lang="en-GB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– </a:t>
            </a:r>
            <a:r>
              <a:rPr lang="en-GB" sz="20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Believing: Who is a Christian and what do they believe?</a:t>
            </a:r>
          </a:p>
          <a:p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DT &amp; Art </a:t>
            </a:r>
            <a:r>
              <a:rPr lang="en-GB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– </a:t>
            </a:r>
            <a:r>
              <a:rPr lang="en-GB" sz="20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Drawing</a:t>
            </a:r>
          </a:p>
          <a:p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Music</a:t>
            </a:r>
            <a:r>
              <a:rPr lang="en-GB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– </a:t>
            </a:r>
            <a:r>
              <a:rPr lang="en-GB" sz="20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Hands, Feet, Heart – African music</a:t>
            </a:r>
          </a:p>
          <a:p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History &amp; Geography </a:t>
            </a:r>
            <a:r>
              <a:rPr lang="en-GB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– </a:t>
            </a:r>
            <a:r>
              <a:rPr lang="en-GB" sz="20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The Great Fire of London.</a:t>
            </a:r>
          </a:p>
          <a:p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Computing</a:t>
            </a:r>
            <a:r>
              <a:rPr lang="en-GB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– </a:t>
            </a:r>
            <a:r>
              <a:rPr lang="en-GB" sz="20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Digital Footprint / Being Kind Online.</a:t>
            </a:r>
          </a:p>
        </p:txBody>
      </p:sp>
    </p:spTree>
    <p:extLst>
      <p:ext uri="{BB962C8B-B14F-4D97-AF65-F5344CB8AC3E}">
        <p14:creationId xmlns:p14="http://schemas.microsoft.com/office/powerpoint/2010/main" val="404383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66465"/>
            <a:ext cx="11029070" cy="5679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2316681" cy="2231329"/>
          </a:xfrm>
          <a:prstGeom prst="rect">
            <a:avLst/>
          </a:prstGeom>
        </p:spPr>
      </p:pic>
      <p:pic>
        <p:nvPicPr>
          <p:cNvPr id="7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244" y="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49321" y="591111"/>
            <a:ext cx="26558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Berlin Sans FB Demi" panose="020E0802020502020306" pitchFamily="34" charset="0"/>
              </a:rPr>
              <a:t>Homework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273922" y="1633712"/>
            <a:ext cx="7270061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We encourage children to read at home with a grown up and it will be really good to have a discussion about it with them after. This should be done at least 3 times a week and recorded in their reading diaries.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2754" y="5168353"/>
            <a:ext cx="4050640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Spelling Tests – Weekly (probably Mondays- TBC)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36464" y="4061591"/>
            <a:ext cx="3675249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My Maths – Set fortnightly on a Friday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85469" y="3964570"/>
            <a:ext cx="3675249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err="1">
                <a:solidFill>
                  <a:srgbClr val="7030A0"/>
                </a:solidFill>
                <a:latin typeface="Twinkl Cursive Looped" panose="02000000000000000000" pitchFamily="2" charset="0"/>
              </a:rPr>
              <a:t>Timestables</a:t>
            </a:r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- 2,5,10 </a:t>
            </a:r>
            <a:r>
              <a:rPr lang="en-GB" sz="2400" b="1" dirty="0" err="1">
                <a:solidFill>
                  <a:srgbClr val="7030A0"/>
                </a:solidFill>
                <a:latin typeface="Twinkl Cursive Looped" panose="02000000000000000000" pitchFamily="2" charset="0"/>
              </a:rPr>
              <a:t>timestables</a:t>
            </a:r>
            <a:endParaRPr lang="en-GB" sz="2400" b="1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33997" y="4901640"/>
            <a:ext cx="3675249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SPAG.com  - introduced fortnightly after Christmas</a:t>
            </a:r>
          </a:p>
        </p:txBody>
      </p:sp>
    </p:spTree>
    <p:extLst>
      <p:ext uri="{BB962C8B-B14F-4D97-AF65-F5344CB8AC3E}">
        <p14:creationId xmlns:p14="http://schemas.microsoft.com/office/powerpoint/2010/main" val="34271659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34529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55802" y="1464857"/>
            <a:ext cx="894892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solidFill>
                  <a:srgbClr val="7030A0"/>
                </a:solidFill>
                <a:latin typeface="Twinkl Cursive Looped" panose="02000000000000000000" pitchFamily="2" charset="0"/>
              </a:rPr>
              <a:t>Reading</a:t>
            </a:r>
          </a:p>
          <a:p>
            <a:pPr algn="ctr"/>
            <a:endParaRPr lang="en-GB" sz="2800" b="1" u="sng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Read Write Inc phonetically decodable books </a:t>
            </a:r>
          </a:p>
          <a:p>
            <a:pPr algn="ctr"/>
            <a:endParaRPr lang="en-GB" sz="3200" b="1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  <a:cs typeface="Arial" panose="020B0604020202020204" pitchFamily="34" charset="0"/>
              </a:rPr>
              <a:t>                     ‘Storybook’ +                ‘Book bag book’</a:t>
            </a:r>
          </a:p>
          <a:p>
            <a:endParaRPr lang="en-GB" sz="2800" dirty="0">
              <a:solidFill>
                <a:srgbClr val="7030A0"/>
              </a:solidFill>
              <a:latin typeface="Twinkl Cursive Looped" panose="02000000000000000000" pitchFamily="2" charset="0"/>
              <a:cs typeface="Arial" panose="020B0604020202020204" pitchFamily="34" charset="0"/>
            </a:endParaRPr>
          </a:p>
          <a:p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  <a:cs typeface="Arial" panose="020B0604020202020204" pitchFamily="34" charset="0"/>
              </a:rPr>
              <a:t>         Plus a book to share at home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18EFF6B-D3D7-5AF4-822B-813D4CE1AB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419668">
            <a:off x="1645868" y="2966821"/>
            <a:ext cx="1280319" cy="95832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1BD8D12-4C96-6559-2B3D-E62E4058A1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65101" y="2869857"/>
            <a:ext cx="853648" cy="10705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4F1C2C5-0479-5EF9-BAE2-1BE0A4826B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17843" y="3913909"/>
            <a:ext cx="1059201" cy="979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918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34529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55802" y="1464857"/>
            <a:ext cx="8948925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solidFill>
                  <a:srgbClr val="7030A0"/>
                </a:solidFill>
                <a:latin typeface="Twinkl Cursive Looped" panose="02000000000000000000" pitchFamily="2" charset="0"/>
              </a:rPr>
              <a:t>Reading</a:t>
            </a:r>
          </a:p>
          <a:p>
            <a:pPr algn="ctr"/>
            <a:endParaRPr lang="en-GB" sz="2800" b="1" u="sng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Twinkl Cursive Looped" panose="02000000000000000000" pitchFamily="2" charset="0"/>
                <a:cs typeface="Arial" panose="020B0604020202020204" pitchFamily="34" charset="0"/>
              </a:rPr>
              <a:t>When phonics is secure, children progress to read books on Accelerated Reader</a:t>
            </a:r>
          </a:p>
          <a:p>
            <a:pPr algn="ctr"/>
            <a:endParaRPr lang="en-GB" sz="3200" dirty="0">
              <a:solidFill>
                <a:srgbClr val="7030A0"/>
              </a:solidFill>
              <a:latin typeface="Twinkl Cursive Looped" panose="02000000000000000000" pitchFamily="2" charset="0"/>
              <a:cs typeface="Arial" panose="020B0604020202020204" pitchFamily="34" charset="0"/>
            </a:endParaRPr>
          </a:p>
          <a:p>
            <a:pPr algn="ctr"/>
            <a:endParaRPr lang="en-GB" sz="3200" dirty="0">
              <a:solidFill>
                <a:srgbClr val="7030A0"/>
              </a:solidFill>
              <a:latin typeface="Twinkl Cursive Looped" panose="02000000000000000000" pitchFamily="2" charset="0"/>
              <a:cs typeface="Arial" panose="020B0604020202020204" pitchFamily="34" charset="0"/>
            </a:endParaRPr>
          </a:p>
          <a:p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  <a:cs typeface="Arial" panose="020B0604020202020204" pitchFamily="34" charset="0"/>
              </a:rPr>
              <a:t>                  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B37872-C990-4CD7-B92B-E8C606F60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67005" y="3545087"/>
            <a:ext cx="3124200" cy="19526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64C62F7-145B-B6A2-7F35-9A96CD9C9D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8254" y="3692220"/>
            <a:ext cx="3257550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783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62708"/>
            <a:ext cx="11029070" cy="55428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783" y="-77804"/>
            <a:ext cx="2319777" cy="22288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47" y="4729680"/>
            <a:ext cx="3409950" cy="16573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293" y="4746553"/>
            <a:ext cx="3409950" cy="16573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798" y="4778056"/>
            <a:ext cx="3409950" cy="16573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3807" y="4753868"/>
            <a:ext cx="3409950" cy="16573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647" y="4753868"/>
            <a:ext cx="3409950" cy="16573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055" y="4729680"/>
            <a:ext cx="3409950" cy="16573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156" y="4740836"/>
            <a:ext cx="3409950" cy="16573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384" y="4765962"/>
            <a:ext cx="3409950" cy="16573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792" y="4743695"/>
            <a:ext cx="3409950" cy="165735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6258" y="4743695"/>
            <a:ext cx="3409950" cy="1657350"/>
          </a:xfrm>
          <a:prstGeom prst="rect">
            <a:avLst/>
          </a:prstGeom>
        </p:spPr>
      </p:pic>
      <p:pic>
        <p:nvPicPr>
          <p:cNvPr id="27" name="Picture 2" descr="MCj02900640000[1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841" y="1882354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168" y="1834634"/>
            <a:ext cx="2492704" cy="181136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752">
            <a:off x="2436871" y="358879"/>
            <a:ext cx="2492704" cy="181136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6415">
            <a:off x="4725426" y="252290"/>
            <a:ext cx="2492704" cy="181136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3237">
            <a:off x="7017355" y="562169"/>
            <a:ext cx="2492704" cy="181136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5132">
            <a:off x="8716245" y="1767561"/>
            <a:ext cx="2492704" cy="181136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2843" y="2080005"/>
            <a:ext cx="1082986" cy="122302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46773" y="535318"/>
            <a:ext cx="1177771" cy="13187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46030" y="428276"/>
            <a:ext cx="1146515" cy="1353093"/>
          </a:xfrm>
          <a:prstGeom prst="rect">
            <a:avLst/>
          </a:prstGeom>
        </p:spPr>
      </p:pic>
      <p:pic>
        <p:nvPicPr>
          <p:cNvPr id="37" name="Picture 36" descr="http://r74.cooltext.com/rendered/cooltext264968279133354.png">
            <a:hlinkClick r:id="rId11"/>
          </p:cNvPr>
          <p:cNvPicPr/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09" r="21159"/>
          <a:stretch/>
        </p:blipFill>
        <p:spPr bwMode="auto">
          <a:xfrm>
            <a:off x="7669131" y="950300"/>
            <a:ext cx="1113401" cy="11782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8" name="Picture 37" descr="http://r74.cooltext.com/rendered/cooltext264968279133354.png">
            <a:hlinkClick r:id="rId11"/>
          </p:cNvPr>
          <p:cNvPicPr/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08"/>
          <a:stretch/>
        </p:blipFill>
        <p:spPr bwMode="auto">
          <a:xfrm>
            <a:off x="9366856" y="2080005"/>
            <a:ext cx="1260084" cy="122302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344291" y="4286156"/>
            <a:ext cx="29852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7030A0"/>
                </a:solidFill>
                <a:latin typeface="Berlin Sans FB" panose="020E0602020502020306" pitchFamily="34" charset="0"/>
              </a:rPr>
              <a:t>Our Values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2545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62708"/>
            <a:ext cx="11029070" cy="5542810"/>
          </a:xfrm>
          <a:prstGeom prst="rect">
            <a:avLst/>
          </a:prstGeom>
        </p:spPr>
      </p:pic>
      <p:sp>
        <p:nvSpPr>
          <p:cNvPr id="7" name="Bevel 6"/>
          <p:cNvSpPr/>
          <p:nvPr/>
        </p:nvSpPr>
        <p:spPr>
          <a:xfrm>
            <a:off x="8595359" y="1"/>
            <a:ext cx="2758439" cy="745588"/>
          </a:xfrm>
          <a:prstGeom prst="bevel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erlin Sans FB" panose="020E0602020502020306" pitchFamily="34" charset="0"/>
              </a:rPr>
              <a:t>Our Values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26775" y="1083071"/>
            <a:ext cx="338033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sz="28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espect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263691" y="2303754"/>
            <a:ext cx="3654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njoyment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19085" y="3311982"/>
            <a:ext cx="4124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chievement</a:t>
            </a:r>
            <a:endParaRPr lang="en-GB" sz="28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05888" y="4346769"/>
            <a:ext cx="1884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hallenge</a:t>
            </a: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05888" y="5348956"/>
            <a:ext cx="3143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ealth</a:t>
            </a:r>
            <a:endParaRPr lang="en-GB" sz="28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4778" y="861647"/>
            <a:ext cx="1031611" cy="11650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0173" y="1818462"/>
            <a:ext cx="1031611" cy="11550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7287" y="2787115"/>
            <a:ext cx="1036251" cy="1222962"/>
          </a:xfrm>
          <a:prstGeom prst="rect">
            <a:avLst/>
          </a:prstGeom>
        </p:spPr>
      </p:pic>
      <p:pic>
        <p:nvPicPr>
          <p:cNvPr id="32" name="Picture 31" descr="http://r74.cooltext.com/rendered/cooltext264968279133354.png">
            <a:hlinkClick r:id="rId7"/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09" r="21159"/>
          <a:stretch/>
        </p:blipFill>
        <p:spPr bwMode="auto">
          <a:xfrm>
            <a:off x="2232424" y="3850830"/>
            <a:ext cx="1113401" cy="11782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3" name="Picture 32" descr="http://r74.cooltext.com/rendered/cooltext264968279133354.png">
            <a:hlinkClick r:id="rId7"/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08"/>
          <a:stretch/>
        </p:blipFill>
        <p:spPr bwMode="auto">
          <a:xfrm>
            <a:off x="2269799" y="4934444"/>
            <a:ext cx="1136025" cy="11148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34" name="Picture 2" descr="MCj02900640000[1]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526" y="2336668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2385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35887" y="979279"/>
            <a:ext cx="82939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solidFill>
                  <a:schemeClr val="accent5">
                    <a:lumMod val="50000"/>
                  </a:schemeClr>
                </a:solidFill>
                <a:latin typeface="Twinkl Cursive Looped" panose="02000000000000000000" pitchFamily="2" charset="0"/>
              </a:rPr>
              <a:t>Rewards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Behaviour ladder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Sticker cards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House Points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Star of the week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Leaf on the Achievement tree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Table of the week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Star writer of the week</a:t>
            </a:r>
          </a:p>
          <a:p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794948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18294" y="1422290"/>
            <a:ext cx="720722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Our KS1 school trip will be sometime in the year and will be confirmed at the start of the new academic year.</a:t>
            </a:r>
          </a:p>
          <a:p>
            <a:endParaRPr lang="en-GB" sz="32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GB" sz="32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The cost will be no more than £20. </a:t>
            </a:r>
          </a:p>
          <a:p>
            <a:endParaRPr lang="en-GB" sz="32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GB" sz="32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We will be also be raising some money for this from our Christmas Concert.</a:t>
            </a:r>
          </a:p>
        </p:txBody>
      </p:sp>
    </p:spTree>
    <p:extLst>
      <p:ext uri="{BB962C8B-B14F-4D97-AF65-F5344CB8AC3E}">
        <p14:creationId xmlns:p14="http://schemas.microsoft.com/office/powerpoint/2010/main" val="91224504"/>
      </p:ext>
    </p:extLst>
  </p:cSld>
  <p:clrMapOvr>
    <a:masterClrMapping/>
  </p:clrMapOvr>
  <p:transition spd="med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1009" y="274645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11916" y="1768802"/>
            <a:ext cx="1013443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solidFill>
                  <a:schemeClr val="accent5">
                    <a:lumMod val="50000"/>
                  </a:schemeClr>
                </a:solidFill>
                <a:latin typeface="Twinkl Cursive Looped" panose="02000000000000000000" pitchFamily="2" charset="0"/>
              </a:rPr>
              <a:t>Keep in touch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Please look at our class page on the school website for regular updates.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Link up to Class Dojo for messages plus our class story.</a:t>
            </a:r>
          </a:p>
          <a:p>
            <a:pPr algn="ctr"/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Email: </a:t>
            </a:r>
          </a:p>
          <a:p>
            <a:pPr algn="ctr"/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sganguly@dovedale.derbyshire.sch.uk</a:t>
            </a:r>
            <a:endParaRPr lang="en-GB" sz="2800" b="1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I am looking forward to seeing you in September.</a:t>
            </a:r>
          </a:p>
          <a:p>
            <a:pPr algn="ctr"/>
            <a:endParaRPr lang="en-GB" sz="3200" dirty="0">
              <a:solidFill>
                <a:srgbClr val="7030A0"/>
              </a:solidFill>
              <a:latin typeface="Berlin Sans FB Demi" panose="020E0802020502020306" pitchFamily="34" charset="0"/>
            </a:endParaRPr>
          </a:p>
          <a:p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736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8" y="287383"/>
            <a:ext cx="11984809" cy="6335486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834" y="748075"/>
            <a:ext cx="10528663" cy="583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420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9607" y="562708"/>
            <a:ext cx="5477048" cy="537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308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</TotalTime>
  <Words>929</Words>
  <Application>Microsoft Office PowerPoint</Application>
  <PresentationFormat>Widescreen</PresentationFormat>
  <Paragraphs>150</Paragraphs>
  <Slides>18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Arial Rounded MT Bold</vt:lpstr>
      <vt:lpstr>Berlin Sans FB</vt:lpstr>
      <vt:lpstr>Berlin Sans FB Demi</vt:lpstr>
      <vt:lpstr>Calibri</vt:lpstr>
      <vt:lpstr>Calibri Light</vt:lpstr>
      <vt:lpstr>Comic Sans MS</vt:lpstr>
      <vt:lpstr>Twinkl Cursive Looped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Smrita Ganguly</dc:creator>
  <cp:lastModifiedBy>Smrita  Ganguly</cp:lastModifiedBy>
  <cp:revision>62</cp:revision>
  <dcterms:created xsi:type="dcterms:W3CDTF">2019-07-15T13:50:52Z</dcterms:created>
  <dcterms:modified xsi:type="dcterms:W3CDTF">2025-07-16T13:37:32Z</dcterms:modified>
</cp:coreProperties>
</file>