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embeddedFontLst>
    <p:embeddedFont>
      <p:font typeface="Comic Sans MS" panose="030F0702030302020204" pitchFamily="66" charset="0"/>
      <p:regular r:id="rId15"/>
      <p:bold r:id="rId16"/>
      <p:italic r:id="rId17"/>
      <p:boldItalic r:id="rId18"/>
    </p:embeddedFont>
    <p:embeddedFont>
      <p:font typeface="Corbel" panose="020B0503020204020204" pitchFamily="34" charset="0"/>
      <p:regular r:id="rId19"/>
      <p:bold r:id="rId20"/>
      <p:italic r:id="rId21"/>
      <p:boldItalic r:id="rId22"/>
    </p:embeddedFont>
    <p:embeddedFont>
      <p:font typeface="Overlock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7" roundtripDataSignature="AMtx7mjv9AzmKl+w5dTqoBlvpijEf0J59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5" name="Google Shape;1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368b899c89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9" name="Google Shape;159;g1368b899c89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1368b899c89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1" name="Google Shape;171;g1368b899c89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368b899c89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2" name="Google Shape;182;g1368b899c8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3" name="Google Shape;19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6" name="Google Shape;20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9" name="Google Shape;21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2" name="Google Shape;23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5" name="Google Shape;24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8" name="Google Shape;25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8" name="Google Shape;28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  <a:defRPr sz="9600" b="0">
                <a:solidFill>
                  <a:srgbClr val="E2E2E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  <a:defRPr sz="3200" b="0">
                <a:solidFill>
                  <a:schemeClr val="lt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  <a:defRPr sz="9600" b="0">
                <a:solidFill>
                  <a:srgbClr val="E2E2E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  <a:defRPr sz="3200" b="0">
                <a:solidFill>
                  <a:schemeClr val="lt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body" idx="1"/>
          </p:nvPr>
        </p:nvSpPr>
        <p:spPr>
          <a:xfrm>
            <a:off x="1120000" y="1825625"/>
            <a:ext cx="5025216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body" idx="2"/>
          </p:nvPr>
        </p:nvSpPr>
        <p:spPr>
          <a:xfrm>
            <a:off x="6319840" y="1825625"/>
            <a:ext cx="503396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body" idx="2"/>
          </p:nvPr>
        </p:nvSpPr>
        <p:spPr>
          <a:xfrm>
            <a:off x="1120000" y="2505075"/>
            <a:ext cx="5025216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5"/>
          <p:cNvSpPr txBox="1">
            <a:spLocks noGrp="1"/>
          </p:cNvSpPr>
          <p:nvPr>
            <p:ph type="body" idx="3"/>
          </p:nvPr>
        </p:nvSpPr>
        <p:spPr>
          <a:xfrm>
            <a:off x="6319840" y="1681163"/>
            <a:ext cx="503554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body" idx="4"/>
          </p:nvPr>
        </p:nvSpPr>
        <p:spPr>
          <a:xfrm>
            <a:off x="6319840" y="2505075"/>
            <a:ext cx="503554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Font typeface="Corbe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1120000" y="2057400"/>
            <a:ext cx="3652025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Font typeface="Corbe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1120000" y="2057400"/>
            <a:ext cx="3652025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noramic Picture with Caption">
  <p:cSld name="Panoramic Picture with Captio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Font typeface="Corbe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>
            <a:spLocks noGrp="1"/>
          </p:cNvSpPr>
          <p:nvPr>
            <p:ph type="pic" idx="2"/>
          </p:nvPr>
        </p:nvSpPr>
        <p:spPr>
          <a:xfrm>
            <a:off x="839788" y="987425"/>
            <a:ext cx="10515600" cy="3379735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20"/>
          <p:cNvSpPr txBox="1">
            <a:spLocks noGrp="1"/>
          </p:cNvSpPr>
          <p:nvPr>
            <p:ph type="body" idx="1"/>
          </p:nvPr>
        </p:nvSpPr>
        <p:spPr>
          <a:xfrm>
            <a:off x="839788" y="5186516"/>
            <a:ext cx="10514012" cy="682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Font typeface="Corbe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body" idx="1"/>
          </p:nvPr>
        </p:nvSpPr>
        <p:spPr>
          <a:xfrm>
            <a:off x="839788" y="4489399"/>
            <a:ext cx="10514012" cy="15018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2"/>
          <p:cNvSpPr txBox="1"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4400"/>
              <a:buFont typeface="Corbel"/>
              <a:buNone/>
              <a:defRPr sz="4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body" idx="1"/>
          </p:nvPr>
        </p:nvSpPr>
        <p:spPr>
          <a:xfrm>
            <a:off x="1720644" y="3365557"/>
            <a:ext cx="8752299" cy="548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4" name="Google Shape;84;p22"/>
          <p:cNvSpPr txBox="1">
            <a:spLocks noGrp="1"/>
          </p:cNvSpPr>
          <p:nvPr>
            <p:ph type="body" idx="2"/>
          </p:nvPr>
        </p:nvSpPr>
        <p:spPr>
          <a:xfrm>
            <a:off x="838200" y="4501729"/>
            <a:ext cx="10512424" cy="1489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5" name="Google Shape;8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8" name="Google Shape;88;p22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orbel"/>
              <a:buNone/>
            </a:pPr>
            <a:r>
              <a:rPr lang="en-GB" sz="80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22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orbel"/>
              <a:buNone/>
            </a:pPr>
            <a:r>
              <a:rPr lang="en-GB" sz="80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3"/>
          <p:cNvSpPr txBox="1"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5400"/>
              <a:buFont typeface="Corbel"/>
              <a:buNone/>
              <a:defRPr sz="5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body" idx="1"/>
          </p:nvPr>
        </p:nvSpPr>
        <p:spPr>
          <a:xfrm>
            <a:off x="839788" y="4850581"/>
            <a:ext cx="10514012" cy="1140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3" name="Google Shape;93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Column">
  <p:cSld name="3 Colum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4"/>
          <p:cNvSpPr txBox="1"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9" name="Google Shape;99;p24"/>
          <p:cNvSpPr txBox="1">
            <a:spLocks noGrp="1"/>
          </p:cNvSpPr>
          <p:nvPr>
            <p:ph type="body" idx="2"/>
          </p:nvPr>
        </p:nvSpPr>
        <p:spPr>
          <a:xfrm>
            <a:off x="1356798" y="2571750"/>
            <a:ext cx="2927350" cy="3589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0" name="Google Shape;100;p24"/>
          <p:cNvSpPr txBox="1">
            <a:spLocks noGrp="1"/>
          </p:cNvSpPr>
          <p:nvPr>
            <p:ph type="body" idx="3"/>
          </p:nvPr>
        </p:nvSpPr>
        <p:spPr>
          <a:xfrm>
            <a:off x="4587994" y="1885950"/>
            <a:ext cx="293624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24"/>
          <p:cNvSpPr txBox="1">
            <a:spLocks noGrp="1"/>
          </p:cNvSpPr>
          <p:nvPr>
            <p:ph type="body" idx="4"/>
          </p:nvPr>
        </p:nvSpPr>
        <p:spPr>
          <a:xfrm>
            <a:off x="4577441" y="2571750"/>
            <a:ext cx="2946794" cy="3589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2" name="Google Shape;102;p24"/>
          <p:cNvSpPr txBox="1">
            <a:spLocks noGrp="1"/>
          </p:cNvSpPr>
          <p:nvPr>
            <p:ph type="body" idx="5"/>
          </p:nvPr>
        </p:nvSpPr>
        <p:spPr>
          <a:xfrm>
            <a:off x="7829035" y="1885950"/>
            <a:ext cx="293211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24"/>
          <p:cNvSpPr txBox="1">
            <a:spLocks noGrp="1"/>
          </p:cNvSpPr>
          <p:nvPr>
            <p:ph type="body" idx="6"/>
          </p:nvPr>
        </p:nvSpPr>
        <p:spPr>
          <a:xfrm>
            <a:off x="7829035" y="2571750"/>
            <a:ext cx="2932113" cy="3589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4" name="Google Shape;104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Picture Column">
  <p:cSld name="3 Picture Column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5"/>
          <p:cNvSpPr txBox="1"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2400"/>
              <a:buNone/>
              <a:defRPr sz="2400" b="0">
                <a:solidFill>
                  <a:srgbClr val="EDEDE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0" name="Google Shape;110;p25"/>
          <p:cNvSpPr>
            <a:spLocks noGrp="1"/>
          </p:cNvSpPr>
          <p:nvPr>
            <p:ph type="pic" idx="2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352"/>
              </a:srgbClr>
            </a:outerShdw>
          </a:effectLst>
        </p:spPr>
      </p:sp>
      <p:sp>
        <p:nvSpPr>
          <p:cNvPr id="111" name="Google Shape;111;p25"/>
          <p:cNvSpPr txBox="1">
            <a:spLocks noGrp="1"/>
          </p:cNvSpPr>
          <p:nvPr>
            <p:ph type="body" idx="3"/>
          </p:nvPr>
        </p:nvSpPr>
        <p:spPr>
          <a:xfrm>
            <a:off x="1332085" y="4873765"/>
            <a:ext cx="2940050" cy="659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2" name="Google Shape;112;p25"/>
          <p:cNvSpPr txBox="1">
            <a:spLocks noGrp="1"/>
          </p:cNvSpPr>
          <p:nvPr>
            <p:ph type="body" idx="4"/>
          </p:nvPr>
        </p:nvSpPr>
        <p:spPr>
          <a:xfrm>
            <a:off x="4568997" y="4297503"/>
            <a:ext cx="2930525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2400"/>
              <a:buNone/>
              <a:defRPr sz="2400" b="0">
                <a:solidFill>
                  <a:srgbClr val="EDEDE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3" name="Google Shape;113;p25"/>
          <p:cNvSpPr>
            <a:spLocks noGrp="1"/>
          </p:cNvSpPr>
          <p:nvPr>
            <p:ph type="pic" idx="5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352"/>
              </a:srgbClr>
            </a:outerShdw>
          </a:effectLst>
        </p:spPr>
      </p:sp>
      <p:sp>
        <p:nvSpPr>
          <p:cNvPr id="114" name="Google Shape;114;p25"/>
          <p:cNvSpPr txBox="1">
            <a:spLocks noGrp="1"/>
          </p:cNvSpPr>
          <p:nvPr>
            <p:ph type="body" idx="6"/>
          </p:nvPr>
        </p:nvSpPr>
        <p:spPr>
          <a:xfrm>
            <a:off x="4567644" y="4873764"/>
            <a:ext cx="2934406" cy="659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5" name="Google Shape;115;p25"/>
          <p:cNvSpPr txBox="1">
            <a:spLocks noGrp="1"/>
          </p:cNvSpPr>
          <p:nvPr>
            <p:ph type="body" idx="7"/>
          </p:nvPr>
        </p:nvSpPr>
        <p:spPr>
          <a:xfrm>
            <a:off x="7804322" y="4297503"/>
            <a:ext cx="293211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2400"/>
              <a:buNone/>
              <a:defRPr sz="2400" b="0">
                <a:solidFill>
                  <a:srgbClr val="EDEDE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6" name="Google Shape;116;p25"/>
          <p:cNvSpPr>
            <a:spLocks noGrp="1"/>
          </p:cNvSpPr>
          <p:nvPr>
            <p:ph type="pic" idx="8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352"/>
              </a:srgbClr>
            </a:outerShdw>
          </a:effectLst>
        </p:spPr>
      </p:sp>
      <p:sp>
        <p:nvSpPr>
          <p:cNvPr id="117" name="Google Shape;117;p25"/>
          <p:cNvSpPr txBox="1">
            <a:spLocks noGrp="1"/>
          </p:cNvSpPr>
          <p:nvPr>
            <p:ph type="body" idx="9"/>
          </p:nvPr>
        </p:nvSpPr>
        <p:spPr>
          <a:xfrm>
            <a:off x="7804197" y="4873762"/>
            <a:ext cx="2935997" cy="659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8" name="Google Shape;118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6"/>
          <p:cNvSpPr txBox="1">
            <a:spLocks noGrp="1"/>
          </p:cNvSpPr>
          <p:nvPr>
            <p:ph type="body" idx="1"/>
          </p:nvPr>
        </p:nvSpPr>
        <p:spPr>
          <a:xfrm rot="5400000">
            <a:off x="4061231" y="-1115606"/>
            <a:ext cx="4351338" cy="102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4" name="Google Shape;124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0" name="Google Shape;130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5400"/>
              <a:buFont typeface="Corbel"/>
              <a:buNone/>
              <a:defRPr sz="54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4.png"/><Relationship Id="rId10" Type="http://schemas.openxmlformats.org/officeDocument/2006/relationships/hyperlink" Target="http://r74.cooltext.com/d.php?renderid=264968279133354&amp;extension=png" TargetMode="External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g"/><Relationship Id="rId7" Type="http://schemas.openxmlformats.org/officeDocument/2006/relationships/hyperlink" Target="http://r74.cooltext.com/d.php?renderid=264968279133354&amp;extension=pn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38" name="Google Shape;138;p1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39" name="Google Shape;139;p1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40" name="Google Shape;140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6465"/>
            <a:ext cx="11029070" cy="5679590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2316681" cy="2231329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"/>
          <p:cNvSpPr txBox="1"/>
          <p:nvPr/>
        </p:nvSpPr>
        <p:spPr>
          <a:xfrm>
            <a:off x="1287888" y="1004552"/>
            <a:ext cx="9808200" cy="42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endParaRPr sz="9600" b="0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GB" sz="10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Meet the Teacher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00"/>
              <a:buFont typeface="Arial"/>
              <a:buNone/>
            </a:pPr>
            <a:r>
              <a:rPr lang="en-GB" sz="76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Welcome to Year 6!</a:t>
            </a:r>
            <a:endParaRPr sz="76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43" name="Google Shape;143;p1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11695" y="457626"/>
            <a:ext cx="2643756" cy="255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49" name="Google Shape;149;p2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50" name="Google Shape;150;p2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51" name="Google Shape;15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5825" y="586278"/>
            <a:ext cx="11029072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2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54" name="Google Shape;15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51156" y="420712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"/>
          <p:cNvSpPr txBox="1"/>
          <p:nvPr/>
        </p:nvSpPr>
        <p:spPr>
          <a:xfrm>
            <a:off x="649150" y="1539388"/>
            <a:ext cx="10545600" cy="50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00"/>
              <a:buFont typeface="Arial"/>
              <a:buNone/>
            </a:pPr>
            <a:r>
              <a:rPr lang="en-GB" sz="47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Staffing:</a:t>
            </a:r>
            <a:endParaRPr sz="47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●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Mrs Kelly - full time. PPA every other </a:t>
            </a: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Friday</a:t>
            </a: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, covered by Miss </a:t>
            </a: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Berrington</a:t>
            </a: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.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●"/>
            </a:pP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Wednesday afternoon -SENDCo time.</a:t>
            </a:r>
            <a:endParaRPr sz="4000" b="1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●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TAs - Mr</a:t>
            </a: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 Mulnier &amp; Miss Austen.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82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●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Partner Class - Mr McCarthy.    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368b899c89_0_30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62" name="Google Shape;162;g1368b899c89_0_30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63" name="Google Shape;163;g1368b899c89_0_30"/>
          <p:cNvSpPr txBox="1"/>
          <p:nvPr/>
        </p:nvSpPr>
        <p:spPr>
          <a:xfrm>
            <a:off x="562708" y="562708"/>
            <a:ext cx="110292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64" name="Google Shape;164;g1368b899c89_0_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6465"/>
            <a:ext cx="11029072" cy="5679589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65" name="Google Shape;165;g1368b899c89_0_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2316681" cy="223132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g1368b899c89_0_30"/>
          <p:cNvSpPr txBox="1"/>
          <p:nvPr/>
        </p:nvSpPr>
        <p:spPr>
          <a:xfrm>
            <a:off x="562625" y="1607250"/>
            <a:ext cx="11029200" cy="2385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 u="sng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Puffin </a:t>
            </a:r>
            <a:r>
              <a:rPr lang="en-GB" sz="50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Class.</a:t>
            </a:r>
            <a:endParaRPr sz="50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(Bird </a:t>
            </a:r>
            <a:r>
              <a:rPr lang="en-GB" sz="42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theme</a:t>
            </a:r>
            <a:r>
              <a:rPr lang="en-GB" sz="4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).</a:t>
            </a:r>
            <a:endParaRPr sz="4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67" name="Google Shape;167;g1368b899c89_0_30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11695" y="457626"/>
            <a:ext cx="2643756" cy="2550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FEE145-6FE6-4756-85A1-9B5B25FB4A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3278" y="3406259"/>
            <a:ext cx="3994521" cy="26590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1368b899c89_0_10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74" name="Google Shape;174;g1368b899c89_0_10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75" name="Google Shape;175;g1368b899c89_0_10"/>
          <p:cNvSpPr txBox="1"/>
          <p:nvPr/>
        </p:nvSpPr>
        <p:spPr>
          <a:xfrm>
            <a:off x="562708" y="562708"/>
            <a:ext cx="110292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76" name="Google Shape;176;g1368b899c89_0_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6465"/>
            <a:ext cx="11029072" cy="5679589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77" name="Google Shape;177;g1368b899c89_0_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2316681" cy="2231329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g1368b899c89_0_10"/>
          <p:cNvSpPr txBox="1"/>
          <p:nvPr/>
        </p:nvSpPr>
        <p:spPr>
          <a:xfrm>
            <a:off x="1064325" y="780626"/>
            <a:ext cx="9808200" cy="51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00"/>
              <a:buFont typeface="Arial"/>
              <a:buNone/>
            </a:pPr>
            <a:r>
              <a:rPr lang="en-GB" sz="47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Expectations:</a:t>
            </a:r>
            <a:endParaRPr sz="47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00"/>
              <a:buFont typeface="Arial"/>
              <a:buNone/>
            </a:pPr>
            <a:endParaRPr sz="47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Final year - role models</a:t>
            </a:r>
            <a:endParaRPr sz="39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Arrive on time and ready to learn - attendance so important!</a:t>
            </a:r>
            <a:endParaRPr sz="39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Willingness to step out of comfort zone</a:t>
            </a:r>
            <a:endParaRPr sz="39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Be the best versions of themselves</a:t>
            </a:r>
            <a:endParaRPr sz="39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Independence &amp; self management</a:t>
            </a:r>
            <a:endParaRPr sz="73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79" name="Google Shape;179;g1368b899c89_0_10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11695" y="457626"/>
            <a:ext cx="2643756" cy="255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368b899c89_0_20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85" name="Google Shape;185;g1368b899c89_0_20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86" name="Google Shape;186;g1368b899c89_0_20"/>
          <p:cNvSpPr txBox="1"/>
          <p:nvPr/>
        </p:nvSpPr>
        <p:spPr>
          <a:xfrm>
            <a:off x="562708" y="562708"/>
            <a:ext cx="110292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87" name="Google Shape;187;g1368b899c89_0_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6465"/>
            <a:ext cx="11029072" cy="5679589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88" name="Google Shape;188;g1368b899c89_0_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2316681" cy="2231329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g1368b899c89_0_20"/>
          <p:cNvSpPr txBox="1"/>
          <p:nvPr/>
        </p:nvSpPr>
        <p:spPr>
          <a:xfrm>
            <a:off x="779400" y="457625"/>
            <a:ext cx="10574400" cy="55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lang="en-GB" sz="72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SATs</a:t>
            </a:r>
            <a:endParaRPr sz="72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endParaRPr sz="1800" b="1" u="sng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Very low key approach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Ensure the children are well prepared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Mental health support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Children doing their best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Relaxed, supportive approach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Children knowing their strengths and where they need to improve</a:t>
            </a:r>
            <a:r>
              <a:rPr lang="en-GB" sz="38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 - ongoing throughout year.</a:t>
            </a:r>
            <a:endParaRPr sz="72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90" name="Google Shape;190;g1368b899c89_0_20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307116" y="0"/>
            <a:ext cx="2643756" cy="255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96" name="Google Shape;196;p3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97" name="Google Shape;197;p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98" name="Google Shape;19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3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3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01" name="Google Shape;201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3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3"/>
          <p:cNvSpPr txBox="1"/>
          <p:nvPr/>
        </p:nvSpPr>
        <p:spPr>
          <a:xfrm>
            <a:off x="771950" y="573750"/>
            <a:ext cx="10725300" cy="57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lang="en-GB" sz="45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Autumn Term 1</a:t>
            </a:r>
            <a:endParaRPr sz="2700" b="1" i="0" u="sng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Assessments</a:t>
            </a:r>
            <a:endParaRPr sz="1400" b="1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Key skills for English and Maths</a:t>
            </a:r>
            <a:endParaRPr sz="1400" b="1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History - Maya Knowledge block </a:t>
            </a:r>
            <a:endParaRPr sz="1400" b="1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PSHE - Being me.</a:t>
            </a:r>
            <a:endParaRPr sz="1400" b="1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 - What is it like being a Muslim and living in Britain today? </a:t>
            </a:r>
            <a:endParaRPr sz="1400" b="1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PE - Rugby &amp; Street Dance.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SCIENCE - Living things.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ART: Sculpture - clay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English - Percy Jackson and the Lightning Thief.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09" name="Google Shape;209;p4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10" name="Google Shape;210;p4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11" name="Google Shape;21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4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3" name="Google Shape;213;p4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14" name="Google Shape;214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4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4"/>
          <p:cNvSpPr txBox="1"/>
          <p:nvPr/>
        </p:nvSpPr>
        <p:spPr>
          <a:xfrm>
            <a:off x="750628" y="1040610"/>
            <a:ext cx="9234000" cy="48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None/>
            </a:pPr>
            <a:r>
              <a:rPr lang="en-GB" sz="42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Homework </a:t>
            </a: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(book or online)</a:t>
            </a:r>
            <a:endParaRPr sz="32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endParaRPr sz="26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Arial"/>
              <a:buChar char="•"/>
            </a:pP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Reading at home – Read 3 times to an adult receive a merit  &amp; entered into reading raffle.</a:t>
            </a: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Arial"/>
              <a:buChar char="•"/>
            </a:pP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Spellings will be set weekly: test</a:t>
            </a:r>
            <a:r>
              <a:rPr lang="en-GB" sz="34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ed on </a:t>
            </a: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Fridays.</a:t>
            </a: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Arial"/>
              <a:buChar char="•"/>
            </a:pP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Times table practise - vital TT Rockstars.</a:t>
            </a: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Arial"/>
              <a:buChar char="•"/>
            </a:pP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Piece of maths or English each week</a:t>
            </a:r>
            <a:r>
              <a:rPr lang="en-GB" sz="34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 - can be paper based or online.</a:t>
            </a:r>
            <a:endParaRPr sz="3400" b="1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Overlock"/>
              <a:buChar char="•"/>
            </a:pPr>
            <a:r>
              <a:rPr lang="en-GB" sz="34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Homework books to stick homework into.</a:t>
            </a:r>
            <a:endParaRPr sz="3400" b="1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5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22" name="Google Shape;222;p5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23" name="Google Shape;223;p5"/>
          <p:cNvSpPr txBox="1"/>
          <p:nvPr/>
        </p:nvSpPr>
        <p:spPr>
          <a:xfrm>
            <a:off x="562708" y="562708"/>
            <a:ext cx="11029200" cy="5683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24" name="Google Shape;22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2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5"/>
          <p:cNvSpPr txBox="1"/>
          <p:nvPr/>
        </p:nvSpPr>
        <p:spPr>
          <a:xfrm>
            <a:off x="2187273" y="3357683"/>
            <a:ext cx="394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5"/>
          <p:cNvSpPr txBox="1"/>
          <p:nvPr/>
        </p:nvSpPr>
        <p:spPr>
          <a:xfrm>
            <a:off x="2494228" y="4071387"/>
            <a:ext cx="3484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27" name="Google Shape;22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5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25051" y="626976"/>
            <a:ext cx="2468276" cy="2380925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5"/>
          <p:cNvSpPr txBox="1"/>
          <p:nvPr/>
        </p:nvSpPr>
        <p:spPr>
          <a:xfrm>
            <a:off x="750625" y="1349550"/>
            <a:ext cx="10057800" cy="45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Residential.</a:t>
            </a:r>
            <a:endParaRPr sz="40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endParaRPr sz="25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Usually in late June/early July.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PGL </a:t>
            </a:r>
            <a:r>
              <a:rPr lang="en-GB" sz="3200" b="1" i="0" u="none" strike="noStrike" cap="none" dirty="0" err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Caythorpe</a:t>
            </a: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Time to relax and have fun after all of our hard work!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Deposit payable in September.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Payment plan - chip away at the final balance.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Optional.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Fundraising for the coach - £1 challenge.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6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35" name="Google Shape;235;p6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36" name="Google Shape;236;p6"/>
          <p:cNvSpPr txBox="1"/>
          <p:nvPr/>
        </p:nvSpPr>
        <p:spPr>
          <a:xfrm>
            <a:off x="562708" y="562708"/>
            <a:ext cx="11029200" cy="5683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37" name="Google Shape;23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2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6"/>
          <p:cNvSpPr txBox="1"/>
          <p:nvPr/>
        </p:nvSpPr>
        <p:spPr>
          <a:xfrm>
            <a:off x="2187273" y="3357683"/>
            <a:ext cx="394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6"/>
          <p:cNvSpPr txBox="1"/>
          <p:nvPr/>
        </p:nvSpPr>
        <p:spPr>
          <a:xfrm>
            <a:off x="2494228" y="4071387"/>
            <a:ext cx="3484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40" name="Google Shape;240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6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6"/>
          <p:cNvSpPr txBox="1"/>
          <p:nvPr/>
        </p:nvSpPr>
        <p:spPr>
          <a:xfrm>
            <a:off x="1077700" y="1341250"/>
            <a:ext cx="9184200" cy="4724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00"/>
              <a:buFont typeface="Arial"/>
              <a:buNone/>
            </a:pPr>
            <a:r>
              <a:rPr lang="en-GB" sz="47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Rewards</a:t>
            </a:r>
            <a:endParaRPr sz="4700" b="1" i="0" u="sng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1200" b="0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Behaviour ladder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•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Celebration assemblies - linked to REACH values.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Merit charts</a:t>
            </a:r>
            <a:endParaRPr sz="4000" b="1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House Points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•"/>
            </a:pP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Special person certificates.</a:t>
            </a:r>
            <a:endParaRPr sz="4000" b="1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ransition spd="med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7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48" name="Google Shape;248;p7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49" name="Google Shape;249;p7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50" name="Google Shape;250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2" name="Google Shape;252;p7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53" name="Google Shape;25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7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05381" y="24012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7"/>
          <p:cNvSpPr txBox="1"/>
          <p:nvPr/>
        </p:nvSpPr>
        <p:spPr>
          <a:xfrm>
            <a:off x="562700" y="1485050"/>
            <a:ext cx="11228700" cy="414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Keep in touch</a:t>
            </a:r>
            <a:endParaRPr sz="40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31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Class page on the school website.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Link up to Class Dojo for messages and to read our class story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My email: ekelly@dovedale.derbyshire.sch.uk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222F28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8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61" name="Google Shape;261;p8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62" name="Google Shape;262;p8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63" name="Google Shape;263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8"/>
          <p:cNvSpPr/>
          <p:nvPr/>
        </p:nvSpPr>
        <p:spPr>
          <a:xfrm>
            <a:off x="8595359" y="1"/>
            <a:ext cx="2758439" cy="745588"/>
          </a:xfrm>
          <a:prstGeom prst="bevel">
            <a:avLst>
              <a:gd name="adj" fmla="val 12500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Overlock"/>
                <a:ea typeface="Overlock"/>
                <a:cs typeface="Overlock"/>
                <a:sym typeface="Overlock"/>
              </a:rPr>
              <a:t>Our Values</a:t>
            </a:r>
            <a:endParaRPr sz="1800" b="0" i="0" u="none" strike="noStrike" cap="none">
              <a:solidFill>
                <a:schemeClr val="lt1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265" name="Google Shape;265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6847" y="4729680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67293" y="4746553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41798" y="4778056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63807" y="4753868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55647" y="4753868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68055" y="4729680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64156" y="4740836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90384" y="4765962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02792" y="4743695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56258" y="4743695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8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17916" y="2196054"/>
            <a:ext cx="2643756" cy="2550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1168" y="1834634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199752">
            <a:off x="2436871" y="358879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286415">
            <a:off x="4725426" y="252290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493237">
            <a:off x="7017355" y="562169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345132">
            <a:off x="8716245" y="1767561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52843" y="2080005"/>
            <a:ext cx="1082986" cy="1223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46773" y="535318"/>
            <a:ext cx="1177771" cy="131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446030" y="428276"/>
            <a:ext cx="1146515" cy="13530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8" descr="http://r74.cooltext.com/rendered/cooltext264968279133354.png">
            <a:hlinkClick r:id="rId10"/>
          </p:cNvPr>
          <p:cNvPicPr preferRelativeResize="0"/>
          <p:nvPr/>
        </p:nvPicPr>
        <p:blipFill rotWithShape="1">
          <a:blip r:embed="rId11">
            <a:alphaModFix/>
          </a:blip>
          <a:srcRect l="61209" r="21158"/>
          <a:stretch/>
        </p:blipFill>
        <p:spPr>
          <a:xfrm>
            <a:off x="7669131" y="950300"/>
            <a:ext cx="1113401" cy="1178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8" descr="http://r74.cooltext.com/rendered/cooltext264968279133354.png">
            <a:hlinkClick r:id="rId10"/>
          </p:cNvPr>
          <p:cNvPicPr preferRelativeResize="0"/>
          <p:nvPr/>
        </p:nvPicPr>
        <p:blipFill rotWithShape="1">
          <a:blip r:embed="rId11">
            <a:alphaModFix/>
          </a:blip>
          <a:srcRect l="81108"/>
          <a:stretch/>
        </p:blipFill>
        <p:spPr>
          <a:xfrm>
            <a:off x="9366856" y="2080005"/>
            <a:ext cx="1260084" cy="12230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9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91" name="Google Shape;291;p9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92" name="Google Shape;292;p9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93" name="Google Shape;29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9"/>
          <p:cNvSpPr/>
          <p:nvPr/>
        </p:nvSpPr>
        <p:spPr>
          <a:xfrm>
            <a:off x="8595359" y="1"/>
            <a:ext cx="2758439" cy="745588"/>
          </a:xfrm>
          <a:prstGeom prst="bevel">
            <a:avLst>
              <a:gd name="adj" fmla="val 12500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Overlock"/>
                <a:ea typeface="Overlock"/>
                <a:cs typeface="Overlock"/>
                <a:sym typeface="Overlock"/>
              </a:rPr>
              <a:t>Our Values</a:t>
            </a:r>
            <a:endParaRPr sz="1800" b="0" i="0" u="none" strike="noStrike" cap="none">
              <a:solidFill>
                <a:schemeClr val="lt1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295" name="Google Shape;295;p9"/>
          <p:cNvSpPr txBox="1"/>
          <p:nvPr/>
        </p:nvSpPr>
        <p:spPr>
          <a:xfrm>
            <a:off x="3226775" y="1083071"/>
            <a:ext cx="3380335" cy="800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espect</a:t>
            </a:r>
            <a:endParaRPr sz="2800" b="1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96" name="Google Shape;296;p9"/>
          <p:cNvSpPr txBox="1"/>
          <p:nvPr/>
        </p:nvSpPr>
        <p:spPr>
          <a:xfrm>
            <a:off x="3226775" y="2336668"/>
            <a:ext cx="365433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njoyment</a:t>
            </a:r>
            <a:endParaRPr sz="2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7" name="Google Shape;297;p9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8" name="Google Shape;298;p9"/>
          <p:cNvSpPr txBox="1"/>
          <p:nvPr/>
        </p:nvSpPr>
        <p:spPr>
          <a:xfrm>
            <a:off x="3219085" y="3311982"/>
            <a:ext cx="412415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chievement</a:t>
            </a:r>
            <a:endParaRPr sz="2800" b="1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9" name="Google Shape;299;p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00" name="Google Shape;300;p9"/>
          <p:cNvSpPr txBox="1"/>
          <p:nvPr/>
        </p:nvSpPr>
        <p:spPr>
          <a:xfrm>
            <a:off x="3205888" y="4346769"/>
            <a:ext cx="188496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hallenge</a:t>
            </a:r>
            <a:r>
              <a:rPr lang="en-GB" sz="2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1" name="Google Shape;301;p9"/>
          <p:cNvSpPr txBox="1"/>
          <p:nvPr/>
        </p:nvSpPr>
        <p:spPr>
          <a:xfrm>
            <a:off x="3205888" y="5348956"/>
            <a:ext cx="314319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ealth</a:t>
            </a:r>
            <a:endParaRPr sz="2800" b="1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02" name="Google Shape;30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94778" y="861647"/>
            <a:ext cx="1031611" cy="1165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380173" y="1818462"/>
            <a:ext cx="1031611" cy="1155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57287" y="2787115"/>
            <a:ext cx="1036251" cy="1222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9" descr="http://r74.cooltext.com/rendered/cooltext264968279133354.png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l="61209" r="21158"/>
          <a:stretch/>
        </p:blipFill>
        <p:spPr>
          <a:xfrm>
            <a:off x="2232424" y="3850830"/>
            <a:ext cx="1113401" cy="1178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9" descr="http://r74.cooltext.com/rendered/cooltext264968279133354.png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l="81108"/>
          <a:stretch/>
        </p:blipFill>
        <p:spPr>
          <a:xfrm>
            <a:off x="2269799" y="4934444"/>
            <a:ext cx="1136025" cy="1114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9" descr="MCj02900640000[1]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421526" y="2336668"/>
            <a:ext cx="2643756" cy="255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rgbClr val="000000"/>
      </a:dk1>
      <a:lt1>
        <a:srgbClr val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381</Words>
  <Application>Microsoft Office PowerPoint</Application>
  <PresentationFormat>Widescreen</PresentationFormat>
  <Paragraphs>81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Comic Sans MS</vt:lpstr>
      <vt:lpstr>Corbel</vt:lpstr>
      <vt:lpstr>Overlock</vt:lpstr>
      <vt:lpstr>Arial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Emma Kelly</cp:lastModifiedBy>
  <cp:revision>6</cp:revision>
  <dcterms:created xsi:type="dcterms:W3CDTF">2017-06-05T12:00:46Z</dcterms:created>
  <dcterms:modified xsi:type="dcterms:W3CDTF">2026-06-19T09:05:00Z</dcterms:modified>
</cp:coreProperties>
</file>