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7" r:id="rId3"/>
    <p:sldId id="290" r:id="rId4"/>
    <p:sldId id="277" r:id="rId5"/>
    <p:sldId id="281" r:id="rId6"/>
    <p:sldId id="282" r:id="rId7"/>
    <p:sldId id="283" r:id="rId8"/>
    <p:sldId id="284" r:id="rId9"/>
    <p:sldId id="316" r:id="rId10"/>
    <p:sldId id="324" r:id="rId11"/>
    <p:sldId id="325" r:id="rId12"/>
    <p:sldId id="287" r:id="rId13"/>
    <p:sldId id="288" r:id="rId14"/>
    <p:sldId id="318" r:id="rId15"/>
    <p:sldId id="28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  <a:srgbClr val="F9C5BB"/>
    <a:srgbClr val="FF3399"/>
    <a:srgbClr val="9999FF"/>
    <a:srgbClr val="CFBD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7/16/2025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wmf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3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64" y="566464"/>
            <a:ext cx="11075025" cy="5703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2316681" cy="223132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73131" y="-368634"/>
            <a:ext cx="9808224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9600" dirty="0">
              <a:solidFill>
                <a:srgbClr val="FF0000"/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8800" dirty="0">
                <a:solidFill>
                  <a:srgbClr val="FF0000"/>
                </a:solidFill>
                <a:latin typeface="Twinkl Th" panose="02000000000000000000" pitchFamily="50" charset="0"/>
              </a:rPr>
              <a:t>Meet the Teacher</a:t>
            </a:r>
          </a:p>
        </p:txBody>
      </p:sp>
      <p:pic>
        <p:nvPicPr>
          <p:cNvPr id="11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655" y="457627"/>
            <a:ext cx="1838795" cy="1773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895AB3D-ECB1-46A5-A828-6555F02CF89A}"/>
              </a:ext>
            </a:extLst>
          </p:cNvPr>
          <p:cNvSpPr/>
          <p:nvPr/>
        </p:nvSpPr>
        <p:spPr>
          <a:xfrm>
            <a:off x="3158265" y="2701960"/>
            <a:ext cx="53627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winkl Th" panose="02000000000000000000" pitchFamily="50" charset="0"/>
              </a:rPr>
              <a:t>Amazonite Class</a:t>
            </a:r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Twinkl Th" panose="02000000000000000000" pitchFamily="50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C66F2E1-5993-4240-855D-1520E740B676}"/>
              </a:ext>
            </a:extLst>
          </p:cNvPr>
          <p:cNvSpPr/>
          <p:nvPr/>
        </p:nvSpPr>
        <p:spPr>
          <a:xfrm>
            <a:off x="3106192" y="3969548"/>
            <a:ext cx="546688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winkl Th" panose="02000000000000000000" pitchFamily="50" charset="0"/>
              </a:rPr>
              <a:t>Year </a:t>
            </a:r>
            <a:r>
              <a:rPr lang="en-US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winkl Th" panose="02000000000000000000" pitchFamily="50" charset="0"/>
              </a:rPr>
              <a:t>2 </a:t>
            </a:r>
            <a:r>
              <a:rPr lang="en-US" sz="4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winkl Th" panose="02000000000000000000" pitchFamily="50" charset="0"/>
              </a:rPr>
              <a:t>– Miss Bestwick</a:t>
            </a:r>
            <a:endParaRPr lang="en-GB" sz="4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Twinkl Th" panose="02000000000000000000" pitchFamily="50" charset="0"/>
            </a:endParaRPr>
          </a:p>
        </p:txBody>
      </p:sp>
      <p:pic>
        <p:nvPicPr>
          <p:cNvPr id="1026" name="Picture 2" descr="Amazonite Rose Cut Slice 14mm">
            <a:extLst>
              <a:ext uri="{FF2B5EF4-FFF2-40B4-BE49-F238E27FC236}">
                <a16:creationId xmlns:a16="http://schemas.microsoft.com/office/drawing/2014/main" id="{4F43496D-F3C8-459C-9A7A-8F66350F5A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54" t="20253" r="29809" b="16053"/>
          <a:stretch/>
        </p:blipFill>
        <p:spPr bwMode="auto">
          <a:xfrm>
            <a:off x="9645532" y="3807938"/>
            <a:ext cx="1946246" cy="2406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308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871614" y="396366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81" y="626987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42646" y="56849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Introductions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2D855B2-F701-4FC7-B0FD-B1F2E93ECB3A}"/>
              </a:ext>
            </a:extLst>
          </p:cNvPr>
          <p:cNvSpPr txBox="1"/>
          <p:nvPr/>
        </p:nvSpPr>
        <p:spPr>
          <a:xfrm>
            <a:off x="2839050" y="1271315"/>
            <a:ext cx="2643756" cy="646331"/>
          </a:xfrm>
          <a:prstGeom prst="rect">
            <a:avLst/>
          </a:prstGeom>
          <a:solidFill>
            <a:srgbClr val="FF3399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Twinkl Th" panose="02000000000000000000" pitchFamily="50" charset="0"/>
              </a:rPr>
              <a:t>Miss Bestwick</a:t>
            </a:r>
          </a:p>
          <a:p>
            <a:pPr algn="ctr"/>
            <a:endParaRPr lang="en-GB" sz="800" b="1" dirty="0">
              <a:solidFill>
                <a:srgbClr val="FF0000"/>
              </a:solidFill>
              <a:latin typeface="Twinkl Th" panose="02000000000000000000" pitchFamily="50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C90CB0-5480-4788-B15C-0F6E68D13735}"/>
              </a:ext>
            </a:extLst>
          </p:cNvPr>
          <p:cNvSpPr txBox="1"/>
          <p:nvPr/>
        </p:nvSpPr>
        <p:spPr>
          <a:xfrm>
            <a:off x="670934" y="5690993"/>
            <a:ext cx="2959407" cy="461665"/>
          </a:xfrm>
          <a:prstGeom prst="rect">
            <a:avLst/>
          </a:prstGeom>
          <a:solidFill>
            <a:srgbClr val="33CCFF"/>
          </a:solidFill>
          <a:ln>
            <a:solidFill>
              <a:schemeClr val="accent2">
                <a:lumMod val="75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 Th" panose="02000000000000000000" pitchFamily="50" charset="0"/>
              </a:rPr>
              <a:t>Mrs </a:t>
            </a:r>
            <a:r>
              <a:rPr lang="en-GB" sz="2400" dirty="0" err="1">
                <a:solidFill>
                  <a:schemeClr val="bg1"/>
                </a:solidFill>
                <a:latin typeface="Twinkl Th" panose="02000000000000000000" pitchFamily="50" charset="0"/>
              </a:rPr>
              <a:t>Remon</a:t>
            </a:r>
            <a:endParaRPr lang="en-GB" sz="2400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4A3F70D-7D82-441A-9E42-277B36A1D8E6}"/>
              </a:ext>
            </a:extLst>
          </p:cNvPr>
          <p:cNvSpPr txBox="1"/>
          <p:nvPr/>
        </p:nvSpPr>
        <p:spPr>
          <a:xfrm>
            <a:off x="9320555" y="5667423"/>
            <a:ext cx="2133726" cy="461665"/>
          </a:xfrm>
          <a:prstGeom prst="rect">
            <a:avLst/>
          </a:prstGeom>
          <a:solidFill>
            <a:srgbClr val="7030A0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 Th" panose="02000000000000000000" pitchFamily="50" charset="0"/>
              </a:rPr>
              <a:t>Mrs Salt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DB5151B-9A82-433B-83FB-1AD697F4AEFE}"/>
              </a:ext>
            </a:extLst>
          </p:cNvPr>
          <p:cNvSpPr txBox="1"/>
          <p:nvPr/>
        </p:nvSpPr>
        <p:spPr>
          <a:xfrm>
            <a:off x="3484362" y="3407203"/>
            <a:ext cx="17474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 Th" panose="02000000000000000000" pitchFamily="50" charset="0"/>
              </a:rPr>
              <a:t>Class teacher</a:t>
            </a:r>
            <a:endParaRPr lang="en-GB" dirty="0">
              <a:latin typeface="Twinkl Th" panose="02000000000000000000" pitchFamily="50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789F59C-17F2-4AD7-A729-D771488320CF}"/>
              </a:ext>
            </a:extLst>
          </p:cNvPr>
          <p:cNvSpPr txBox="1"/>
          <p:nvPr/>
        </p:nvSpPr>
        <p:spPr>
          <a:xfrm>
            <a:off x="5453794" y="3431443"/>
            <a:ext cx="32413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solidFill>
                  <a:schemeClr val="bg1"/>
                </a:solidFill>
                <a:latin typeface="Twinkl Th" panose="02000000000000000000" pitchFamily="50" charset="0"/>
              </a:rPr>
              <a:t>PPA teacher (alternate Thursdays)</a:t>
            </a:r>
            <a:endParaRPr lang="en-GB" dirty="0">
              <a:latin typeface="Twinkl Th" panose="02000000000000000000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DA4824-222E-013C-DEF7-C331854AC5EE}"/>
              </a:ext>
            </a:extLst>
          </p:cNvPr>
          <p:cNvSpPr txBox="1"/>
          <p:nvPr/>
        </p:nvSpPr>
        <p:spPr>
          <a:xfrm>
            <a:off x="6772304" y="5655638"/>
            <a:ext cx="2246808" cy="461665"/>
          </a:xfrm>
          <a:prstGeom prst="rect">
            <a:avLst/>
          </a:prstGeom>
          <a:solidFill>
            <a:srgbClr val="F9C5BB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 Th" panose="02000000000000000000" pitchFamily="50" charset="0"/>
              </a:rPr>
              <a:t>Miss Musson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60805EF-B1BB-1AF2-CB1B-E234121001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6635" y="1876378"/>
            <a:ext cx="1341257" cy="15587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5F82F7-6D6B-D39F-EEFC-11B967CA2E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8033" y="4077550"/>
            <a:ext cx="1090876" cy="1489132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D131D8C9-6842-2769-489F-CA8CC7F9A394}"/>
              </a:ext>
            </a:extLst>
          </p:cNvPr>
          <p:cNvSpPr txBox="1"/>
          <p:nvPr/>
        </p:nvSpPr>
        <p:spPr>
          <a:xfrm>
            <a:off x="5737430" y="1320206"/>
            <a:ext cx="2618725" cy="523220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Twinkl Th" panose="02000000000000000000" pitchFamily="50" charset="0"/>
              </a:rPr>
              <a:t>Mrs Robinson</a:t>
            </a:r>
            <a:endParaRPr lang="en-GB" sz="800" b="1" dirty="0">
              <a:solidFill>
                <a:srgbClr val="FF0000"/>
              </a:solidFill>
              <a:latin typeface="Twinkl Th" panose="02000000000000000000" pitchFamily="50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239976E-EE53-4D8B-B491-F545676B8918}"/>
              </a:ext>
            </a:extLst>
          </p:cNvPr>
          <p:cNvSpPr txBox="1"/>
          <p:nvPr/>
        </p:nvSpPr>
        <p:spPr>
          <a:xfrm>
            <a:off x="3843205" y="5676908"/>
            <a:ext cx="2609149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Twinkl Th" panose="02000000000000000000" pitchFamily="50" charset="0"/>
              </a:rPr>
              <a:t>Miss Hawkins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61B1449-75C8-43AD-9A8F-F4EBAB37F7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70222" y="4230815"/>
            <a:ext cx="1090876" cy="144633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F154721-D81D-4F4B-B0FC-0B6E22AA17D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5229"/>
          <a:stretch/>
        </p:blipFill>
        <p:spPr>
          <a:xfrm>
            <a:off x="4649597" y="4228461"/>
            <a:ext cx="1112119" cy="134950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4CDE126-ACE0-45C4-921C-5A4203A35CE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43690" y="1983475"/>
            <a:ext cx="1341256" cy="1341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194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61675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1457" y="-110795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42646" y="791756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Class Name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01EEBFD-8B9E-460E-86C7-2B648D3E47B3}"/>
              </a:ext>
            </a:extLst>
          </p:cNvPr>
          <p:cNvSpPr txBox="1"/>
          <p:nvPr/>
        </p:nvSpPr>
        <p:spPr>
          <a:xfrm>
            <a:off x="559591" y="2173145"/>
            <a:ext cx="1023640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winkl Th" panose="02000000000000000000" pitchFamily="50" charset="0"/>
              </a:rPr>
              <a:t>This year our class names are based upon the theme of gemstones to link in with our PSCHE curriculum; we will be considering the qualities and trying to relate through honesty, bravery, self-confidence and communication.</a:t>
            </a:r>
          </a:p>
          <a:p>
            <a:endParaRPr lang="en-US" sz="2400" dirty="0">
              <a:solidFill>
                <a:schemeClr val="bg1"/>
              </a:solidFill>
              <a:latin typeface="Twinkl Th" panose="02000000000000000000" pitchFamily="50" charset="0"/>
            </a:endParaRPr>
          </a:p>
          <a:p>
            <a:endParaRPr lang="en-US" sz="2400" dirty="0">
              <a:solidFill>
                <a:schemeClr val="bg1"/>
              </a:solidFill>
              <a:latin typeface="Twinkl Th" panose="02000000000000000000" pitchFamily="50" charset="0"/>
            </a:endParaRPr>
          </a:p>
          <a:p>
            <a:r>
              <a:rPr lang="en-US" sz="2400" dirty="0">
                <a:solidFill>
                  <a:schemeClr val="bg1"/>
                </a:solidFill>
                <a:latin typeface="Twinkl Th" panose="02000000000000000000" pitchFamily="50" charset="0"/>
              </a:rPr>
              <a:t>Miss Bestwick – Amazonite Class</a:t>
            </a:r>
          </a:p>
          <a:p>
            <a:r>
              <a:rPr lang="en-US" sz="2400" dirty="0">
                <a:solidFill>
                  <a:schemeClr val="bg1"/>
                </a:solidFill>
                <a:latin typeface="Twinkl Th" panose="02000000000000000000" pitchFamily="50" charset="0"/>
              </a:rPr>
              <a:t>Mrs Ganguly – Amethyst Class</a:t>
            </a:r>
            <a:endParaRPr lang="en-GB" sz="2000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pic>
        <p:nvPicPr>
          <p:cNvPr id="13" name="Picture 2" descr="Amazonite Rose Cut Slice 14mm">
            <a:extLst>
              <a:ext uri="{FF2B5EF4-FFF2-40B4-BE49-F238E27FC236}">
                <a16:creationId xmlns:a16="http://schemas.microsoft.com/office/drawing/2014/main" id="{D142374F-43BD-46F0-95E3-DBD36D26F3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54" t="20253" r="29809" b="16053"/>
          <a:stretch/>
        </p:blipFill>
        <p:spPr bwMode="auto">
          <a:xfrm>
            <a:off x="9528101" y="3647632"/>
            <a:ext cx="1946246" cy="2406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9642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75250"/>
            <a:ext cx="1976284" cy="1903473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9450" y="298940"/>
            <a:ext cx="2090560" cy="2016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56849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School day - Timings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313839-30C0-4DDA-8891-52ECBE1A6EE6}"/>
              </a:ext>
            </a:extLst>
          </p:cNvPr>
          <p:cNvSpPr txBox="1"/>
          <p:nvPr/>
        </p:nvSpPr>
        <p:spPr>
          <a:xfrm>
            <a:off x="559591" y="2003923"/>
            <a:ext cx="11066584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u="sng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Our day</a:t>
            </a:r>
          </a:p>
          <a:p>
            <a:r>
              <a:rPr lang="en-GB" sz="2200" dirty="0">
                <a:solidFill>
                  <a:srgbClr val="FF0000"/>
                </a:solidFill>
                <a:latin typeface="Twinkl Th" panose="02000000000000000000" pitchFamily="50" charset="0"/>
              </a:rPr>
              <a:t>School Starts </a:t>
            </a:r>
            <a:r>
              <a:rPr lang="en-GB" sz="22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- 8:40am drop off at the main gates. Class registration will begin at 8.50am.</a:t>
            </a:r>
          </a:p>
          <a:p>
            <a:endParaRPr lang="en-GB" sz="2200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r>
              <a:rPr lang="en-GB" sz="2200" dirty="0">
                <a:solidFill>
                  <a:srgbClr val="FF0000"/>
                </a:solidFill>
                <a:latin typeface="Twinkl Th" panose="02000000000000000000" pitchFamily="50" charset="0"/>
              </a:rPr>
              <a:t>Play time </a:t>
            </a:r>
            <a:r>
              <a:rPr lang="en-GB" sz="22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– 10.30am – 10.45am </a:t>
            </a:r>
            <a:r>
              <a:rPr lang="en-GB" sz="2200" i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(free fruit still available in Year 2 – children are welcome to bring in their own healthy snack from home if this is preferred – fruit, vegetable sticks only)</a:t>
            </a:r>
            <a:endParaRPr lang="en-GB" sz="2200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endParaRPr lang="en-GB" sz="2200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r>
              <a:rPr lang="en-GB" sz="2200" dirty="0">
                <a:solidFill>
                  <a:srgbClr val="FF0000"/>
                </a:solidFill>
                <a:latin typeface="Twinkl Th" panose="02000000000000000000" pitchFamily="50" charset="0"/>
              </a:rPr>
              <a:t>Lunch time </a:t>
            </a:r>
            <a:r>
              <a:rPr lang="en-GB" sz="22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– 11.45am – 12.45pm. </a:t>
            </a:r>
          </a:p>
          <a:p>
            <a:endParaRPr lang="en-GB" sz="2200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r>
              <a:rPr lang="en-GB" sz="2200" dirty="0">
                <a:solidFill>
                  <a:srgbClr val="FF0000"/>
                </a:solidFill>
                <a:latin typeface="Twinkl Th" panose="02000000000000000000" pitchFamily="50" charset="0"/>
              </a:rPr>
              <a:t>School finishes - </a:t>
            </a:r>
            <a:r>
              <a:rPr lang="en-GB" sz="22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3:20pm collection from grassed area behind classroom. Class leaves through the class fire exit door.</a:t>
            </a:r>
          </a:p>
          <a:p>
            <a:pPr algn="ctr"/>
            <a:endParaRPr lang="en-GB" sz="2200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396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254" y="29894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56849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First day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313839-30C0-4DDA-8891-52ECBE1A6EE6}"/>
              </a:ext>
            </a:extLst>
          </p:cNvPr>
          <p:cNvSpPr txBox="1"/>
          <p:nvPr/>
        </p:nvSpPr>
        <p:spPr>
          <a:xfrm>
            <a:off x="2033563" y="1363885"/>
            <a:ext cx="80873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winkl Th" panose="02000000000000000000" pitchFamily="50" charset="0"/>
              </a:rPr>
              <a:t>Important dates: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Thursday 4</a:t>
            </a:r>
            <a:r>
              <a:rPr lang="en-US" sz="2800" baseline="30000" dirty="0">
                <a:solidFill>
                  <a:schemeClr val="bg1"/>
                </a:solidFill>
                <a:latin typeface="Twinkl Th" panose="02000000000000000000" pitchFamily="50" charset="0"/>
              </a:rPr>
              <a:t>th</a:t>
            </a:r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 September 2025 – INSET Day.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Friday 5</a:t>
            </a:r>
            <a:r>
              <a:rPr lang="en-US" sz="2800" baseline="30000" dirty="0">
                <a:solidFill>
                  <a:schemeClr val="bg1"/>
                </a:solidFill>
                <a:latin typeface="Twinkl Th" panose="02000000000000000000" pitchFamily="50" charset="0"/>
              </a:rPr>
              <a:t>th</a:t>
            </a:r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 September 2025 – First Day in Year 2.</a:t>
            </a:r>
            <a:endParaRPr lang="en-GB" sz="2400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E3A665-6EC7-43DA-9045-DC1E7B61C65B}"/>
              </a:ext>
            </a:extLst>
          </p:cNvPr>
          <p:cNvSpPr txBox="1"/>
          <p:nvPr/>
        </p:nvSpPr>
        <p:spPr>
          <a:xfrm>
            <a:off x="1495425" y="3444374"/>
            <a:ext cx="95059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winkl Th" panose="02000000000000000000" pitchFamily="50" charset="0"/>
              </a:rPr>
              <a:t>What to bring: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Book bag sized bag or small rucksack that can easily be kept in their tray.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Named water bottle.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Packed lunch (if appropriate)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bg1"/>
                </a:solidFill>
                <a:latin typeface="Twinkl Th" panose="02000000000000000000" pitchFamily="50" charset="0"/>
              </a:rPr>
              <a:t>Wear PE kit to school on PE Days (TBC shortly)</a:t>
            </a:r>
          </a:p>
        </p:txBody>
      </p:sp>
    </p:spTree>
    <p:extLst>
      <p:ext uri="{BB962C8B-B14F-4D97-AF65-F5344CB8AC3E}">
        <p14:creationId xmlns:p14="http://schemas.microsoft.com/office/powerpoint/2010/main" val="3925416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254" y="29894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659662" y="517382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PE Kits: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E3A665-6EC7-43DA-9045-DC1E7B61C65B}"/>
              </a:ext>
            </a:extLst>
          </p:cNvPr>
          <p:cNvSpPr txBox="1"/>
          <p:nvPr/>
        </p:nvSpPr>
        <p:spPr>
          <a:xfrm>
            <a:off x="597105" y="4985866"/>
            <a:ext cx="109561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222222"/>
                </a:solidFill>
                <a:latin typeface="Twinkl Th" panose="02000000000000000000" pitchFamily="50" charset="0"/>
              </a:rPr>
              <a:t>A r</a:t>
            </a:r>
            <a:r>
              <a:rPr lang="en-US" sz="2000" b="0" i="0" dirty="0">
                <a:solidFill>
                  <a:srgbClr val="222222"/>
                </a:solidFill>
                <a:effectLst/>
                <a:latin typeface="Twinkl Th" panose="02000000000000000000" pitchFamily="50" charset="0"/>
              </a:rPr>
              <a:t>ed t shirt, black shorts, joggers or leggings and a black sports type hoodie/jacket. </a:t>
            </a:r>
          </a:p>
          <a:p>
            <a:pPr algn="ctr"/>
            <a:endParaRPr lang="en-US" sz="2000" b="0" i="0" dirty="0">
              <a:solidFill>
                <a:srgbClr val="222222"/>
              </a:solidFill>
              <a:effectLst/>
              <a:latin typeface="Twinkl Th" panose="02000000000000000000" pitchFamily="50" charset="0"/>
            </a:endParaRPr>
          </a:p>
          <a:p>
            <a:pPr algn="ctr"/>
            <a:r>
              <a:rPr lang="en-US" sz="2000" b="0" i="0" dirty="0">
                <a:solidFill>
                  <a:srgbClr val="222222"/>
                </a:solidFill>
                <a:effectLst/>
                <a:latin typeface="Twinkl Th" panose="02000000000000000000" pitchFamily="50" charset="0"/>
              </a:rPr>
              <a:t>All should be plain and picture free except for the school logo where applicable.</a:t>
            </a:r>
            <a:endParaRPr lang="en-US" sz="2000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008808-173E-4B94-BDB7-035E0AFFCB55}"/>
              </a:ext>
            </a:extLst>
          </p:cNvPr>
          <p:cNvSpPr txBox="1"/>
          <p:nvPr/>
        </p:nvSpPr>
        <p:spPr>
          <a:xfrm>
            <a:off x="1659662" y="1818411"/>
            <a:ext cx="2643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Indoor:</a:t>
            </a:r>
            <a:endParaRPr lang="en-GB" sz="24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256CA09-0CAA-4C71-A533-4B2CC8A95265}"/>
              </a:ext>
            </a:extLst>
          </p:cNvPr>
          <p:cNvSpPr txBox="1"/>
          <p:nvPr/>
        </p:nvSpPr>
        <p:spPr>
          <a:xfrm>
            <a:off x="6849896" y="1801136"/>
            <a:ext cx="2643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Outdoor:</a:t>
            </a:r>
            <a:endParaRPr lang="en-GB" sz="24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708113-F7C1-45E8-B7BA-01FE306956A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265" t="20138" r="39403" b="8290"/>
          <a:stretch/>
        </p:blipFill>
        <p:spPr>
          <a:xfrm>
            <a:off x="739723" y="2713922"/>
            <a:ext cx="1826704" cy="16971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242CFC-4329-418C-A8F2-FFDF89C0A3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1383" y="2255329"/>
            <a:ext cx="895721" cy="23703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244EFBD-37B2-4E58-AD6D-D101FD28B27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265" t="20138" r="39403" b="8290"/>
          <a:stretch/>
        </p:blipFill>
        <p:spPr>
          <a:xfrm>
            <a:off x="5978881" y="2611694"/>
            <a:ext cx="1826704" cy="1697138"/>
          </a:xfrm>
          <a:prstGeom prst="rect">
            <a:avLst/>
          </a:prstGeom>
        </p:spPr>
      </p:pic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2A9F1B48-6415-46A3-8910-5FD5A09A4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1517" y="2646400"/>
            <a:ext cx="1800758" cy="1800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F414C98E-8DF2-497E-ACA0-5B6089EACF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" b="22361"/>
          <a:stretch/>
        </p:blipFill>
        <p:spPr bwMode="auto">
          <a:xfrm>
            <a:off x="2619382" y="2906827"/>
            <a:ext cx="2084770" cy="146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1448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586278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Timetable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9C5A43-09C8-3772-4339-4B045E14A6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943" y="1531240"/>
            <a:ext cx="9701651" cy="4463090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254" y="29894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75250"/>
            <a:ext cx="2316681" cy="223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125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1457" y="-146422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09" y="-104553"/>
            <a:ext cx="2316681" cy="223132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35887" y="562708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Autumn Term: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0B259E-7D01-4DEB-9C41-F30C19AD7E16}"/>
              </a:ext>
            </a:extLst>
          </p:cNvPr>
          <p:cNvSpPr txBox="1"/>
          <p:nvPr/>
        </p:nvSpPr>
        <p:spPr>
          <a:xfrm>
            <a:off x="677835" y="1809229"/>
            <a:ext cx="10915502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Literacy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 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Basic skills with a focus on stories based around the Great Fire</a:t>
            </a:r>
          </a:p>
          <a:p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of London.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Maths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 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Basic skills with a focus on place value, addition and subtraction.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Science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 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Animals including Humans. 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PSCHE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 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Health and well-being: Growing Up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RE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 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Believing: Who is a Christian and what do they believe?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DT &amp; Art 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Drawing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Music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 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Hands, Feet, Heart – African music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History &amp; Geography 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The Great Fire of London.</a:t>
            </a:r>
          </a:p>
          <a:p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Computing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 – </a:t>
            </a:r>
            <a:r>
              <a:rPr lang="en-GB" sz="24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Digital Footprint / Being Kind Online</a:t>
            </a:r>
            <a:endParaRPr lang="en-GB" sz="2400" b="1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234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50" y="131125"/>
            <a:ext cx="11029070" cy="659575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6881" y="1"/>
            <a:ext cx="1773450" cy="1708112"/>
          </a:xfrm>
          <a:prstGeom prst="rect">
            <a:avLst/>
          </a:prstGeom>
        </p:spPr>
      </p:pic>
      <p:pic>
        <p:nvPicPr>
          <p:cNvPr id="4" name="Picture 2" descr="MCj02900640000[1]">
            <a:extLst>
              <a:ext uri="{FF2B5EF4-FFF2-40B4-BE49-F238E27FC236}">
                <a16:creationId xmlns:a16="http://schemas.microsoft.com/office/drawing/2014/main" id="{76630035-FB93-434F-A072-0DDDDE0212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7329" y="5260310"/>
            <a:ext cx="1520385" cy="1466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4">
            <a:extLst>
              <a:ext uri="{FF2B5EF4-FFF2-40B4-BE49-F238E27FC236}">
                <a16:creationId xmlns:a16="http://schemas.microsoft.com/office/drawing/2014/main" id="{870EC21D-28A3-1812-766C-248DFF923086}"/>
              </a:ext>
            </a:extLst>
          </p:cNvPr>
          <p:cNvSpPr txBox="1"/>
          <p:nvPr/>
        </p:nvSpPr>
        <p:spPr>
          <a:xfrm>
            <a:off x="1534876" y="913979"/>
            <a:ext cx="894892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b="1" u="sng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pPr algn="ctr"/>
            <a:endParaRPr lang="en-GB" sz="2800" b="1" u="sng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2800" b="1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</a:rPr>
              <a:t>Read Write Inc phonetically decodable books </a:t>
            </a:r>
          </a:p>
          <a:p>
            <a:pPr algn="ctr"/>
            <a:endParaRPr lang="en-GB" sz="2800" b="1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pPr algn="ctr"/>
            <a:endParaRPr lang="en-GB" sz="3200" b="1" dirty="0">
              <a:latin typeface="Twinkl Th" panose="02000000000000000000" pitchFamily="50" charset="0"/>
            </a:endParaRPr>
          </a:p>
          <a:p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  <a:cs typeface="Arial" panose="020B0604020202020204" pitchFamily="34" charset="0"/>
              </a:rPr>
              <a:t>                     ‘Storybook’ +                ‘Book bag book’</a:t>
            </a:r>
          </a:p>
          <a:p>
            <a:endParaRPr lang="en-GB" sz="2800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  <a:cs typeface="Arial" panose="020B0604020202020204" pitchFamily="34" charset="0"/>
            </a:endParaRPr>
          </a:p>
          <a:p>
            <a:r>
              <a:rPr lang="en-GB" sz="28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  <a:cs typeface="Arial" panose="020B0604020202020204" pitchFamily="34" charset="0"/>
              </a:rPr>
              <a:t>         </a:t>
            </a:r>
          </a:p>
          <a:p>
            <a:endParaRPr lang="en-GB" sz="2800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8EFF6B-D3D7-5AF4-822B-813D4CE1AB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419668">
            <a:off x="1854068" y="2735786"/>
            <a:ext cx="1280319" cy="9583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1BD8D12-4C96-6559-2B3D-E62E4058A1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2683" y="2702759"/>
            <a:ext cx="853648" cy="107052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C2B0B6D-06D0-E17B-6500-077EF2F5A00A}"/>
              </a:ext>
            </a:extLst>
          </p:cNvPr>
          <p:cNvSpPr txBox="1"/>
          <p:nvPr/>
        </p:nvSpPr>
        <p:spPr>
          <a:xfrm>
            <a:off x="1398461" y="560036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Reading at home</a:t>
            </a:r>
          </a:p>
        </p:txBody>
      </p:sp>
    </p:spTree>
    <p:extLst>
      <p:ext uri="{BB962C8B-B14F-4D97-AF65-F5344CB8AC3E}">
        <p14:creationId xmlns:p14="http://schemas.microsoft.com/office/powerpoint/2010/main" val="140727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04" y="131125"/>
            <a:ext cx="11029070" cy="659575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6881" y="1"/>
            <a:ext cx="1773450" cy="1708112"/>
          </a:xfrm>
          <a:prstGeom prst="rect">
            <a:avLst/>
          </a:prstGeom>
        </p:spPr>
      </p:pic>
      <p:pic>
        <p:nvPicPr>
          <p:cNvPr id="4" name="Picture 2" descr="MCj02900640000[1]">
            <a:extLst>
              <a:ext uri="{FF2B5EF4-FFF2-40B4-BE49-F238E27FC236}">
                <a16:creationId xmlns:a16="http://schemas.microsoft.com/office/drawing/2014/main" id="{76630035-FB93-434F-A072-0DDDDE0212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7329" y="5260310"/>
            <a:ext cx="1520385" cy="1466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3BA284B-48A8-29AE-592F-DA5DC7BBF7C8}"/>
              </a:ext>
            </a:extLst>
          </p:cNvPr>
          <p:cNvSpPr txBox="1"/>
          <p:nvPr/>
        </p:nvSpPr>
        <p:spPr>
          <a:xfrm>
            <a:off x="1621537" y="1412573"/>
            <a:ext cx="8948925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800" b="1" u="sng" dirty="0">
              <a:solidFill>
                <a:schemeClr val="bg2">
                  <a:lumMod val="50000"/>
                </a:schemeClr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3200" dirty="0">
                <a:solidFill>
                  <a:schemeClr val="bg2">
                    <a:lumMod val="50000"/>
                  </a:schemeClr>
                </a:solidFill>
                <a:latin typeface="Twinkl Th" panose="02000000000000000000" pitchFamily="50" charset="0"/>
                <a:cs typeface="Arial" panose="020B0604020202020204" pitchFamily="34" charset="0"/>
              </a:rPr>
              <a:t>When phonics is secure, children progress to read books on Accelerated Reader.</a:t>
            </a:r>
          </a:p>
          <a:p>
            <a:pPr algn="ctr"/>
            <a:endParaRPr lang="en-GB" sz="3200" dirty="0">
              <a:latin typeface="Twinkl Th" panose="02000000000000000000" pitchFamily="50" charset="0"/>
              <a:cs typeface="Arial" panose="020B0604020202020204" pitchFamily="34" charset="0"/>
            </a:endParaRPr>
          </a:p>
          <a:p>
            <a:pPr algn="ctr"/>
            <a:endParaRPr lang="en-GB" sz="3200" dirty="0">
              <a:latin typeface="Twinkl Th" panose="02000000000000000000" pitchFamily="50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Twinkl Th" panose="02000000000000000000" pitchFamily="50" charset="0"/>
                <a:cs typeface="Arial" panose="020B0604020202020204" pitchFamily="34" charset="0"/>
              </a:rPr>
              <a:t>                  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7B37872-C990-4CD7-B92B-E8C606F60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2740" y="3492803"/>
            <a:ext cx="3124200" cy="19526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64C62F7-145B-B6A2-7F35-9A96CD9C9D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33989" y="3639936"/>
            <a:ext cx="3257550" cy="15049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73448B6-5C7E-C99A-DDC3-8418D6CC2E5B}"/>
              </a:ext>
            </a:extLst>
          </p:cNvPr>
          <p:cNvSpPr txBox="1"/>
          <p:nvPr/>
        </p:nvSpPr>
        <p:spPr>
          <a:xfrm>
            <a:off x="1242646" y="56849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Accelerated Reader</a:t>
            </a:r>
          </a:p>
        </p:txBody>
      </p:sp>
    </p:spTree>
    <p:extLst>
      <p:ext uri="{BB962C8B-B14F-4D97-AF65-F5344CB8AC3E}">
        <p14:creationId xmlns:p14="http://schemas.microsoft.com/office/powerpoint/2010/main" val="3822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254" y="29894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65931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Spellings</a:t>
            </a:r>
          </a:p>
        </p:txBody>
      </p:sp>
      <p:pic>
        <p:nvPicPr>
          <p:cNvPr id="2050" name="Picture 2" descr="Year 2 | Hemlington Hall Academy">
            <a:extLst>
              <a:ext uri="{FF2B5EF4-FFF2-40B4-BE49-F238E27FC236}">
                <a16:creationId xmlns:a16="http://schemas.microsoft.com/office/drawing/2014/main" id="{347ADA33-371E-4757-FDEA-2B8CE4812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389" y="1432117"/>
            <a:ext cx="6323671" cy="447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951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254" y="29894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56849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Homework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3797F3-72CE-4B23-837E-6A6E6E974284}"/>
              </a:ext>
            </a:extLst>
          </p:cNvPr>
          <p:cNvSpPr txBox="1"/>
          <p:nvPr/>
        </p:nvSpPr>
        <p:spPr>
          <a:xfrm>
            <a:off x="838201" y="2255329"/>
            <a:ext cx="4124324" cy="923330"/>
          </a:xfrm>
          <a:prstGeom prst="rect">
            <a:avLst/>
          </a:prstGeom>
          <a:solidFill>
            <a:srgbClr val="FF3399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Th" panose="02000000000000000000" pitchFamily="50" charset="0"/>
              </a:rPr>
              <a:t>Reading – </a:t>
            </a:r>
            <a:r>
              <a:rPr lang="en-GB" dirty="0">
                <a:latin typeface="Twinkl Th" panose="02000000000000000000" pitchFamily="50" charset="0"/>
              </a:rPr>
              <a:t>Read as often as possible at home. We suggest reading at least 3 times per week.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29AD406-8733-4E07-9C9B-6AF975D2291F}"/>
              </a:ext>
            </a:extLst>
          </p:cNvPr>
          <p:cNvSpPr txBox="1"/>
          <p:nvPr/>
        </p:nvSpPr>
        <p:spPr>
          <a:xfrm>
            <a:off x="2307985" y="3382591"/>
            <a:ext cx="5309079" cy="923330"/>
          </a:xfrm>
          <a:prstGeom prst="rect">
            <a:avLst/>
          </a:prstGeom>
          <a:solidFill>
            <a:srgbClr val="FF3399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Th" panose="02000000000000000000" pitchFamily="50" charset="0"/>
              </a:rPr>
              <a:t>Practice spellings – </a:t>
            </a:r>
            <a:r>
              <a:rPr lang="en-GB" dirty="0">
                <a:latin typeface="Twinkl Th" panose="02000000000000000000" pitchFamily="50" charset="0"/>
              </a:rPr>
              <a:t>children will learn a new spelling rule per week. Spelling tests take place on a Friday. </a:t>
            </a:r>
            <a:endParaRPr lang="en-GB" b="1" dirty="0">
              <a:latin typeface="Twinkl Th" panose="02000000000000000000" pitchFamily="50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1B50A0-220D-472B-8FFD-BE8F81D604A6}"/>
              </a:ext>
            </a:extLst>
          </p:cNvPr>
          <p:cNvSpPr txBox="1"/>
          <p:nvPr/>
        </p:nvSpPr>
        <p:spPr>
          <a:xfrm>
            <a:off x="6163710" y="5416986"/>
            <a:ext cx="5309079" cy="646331"/>
          </a:xfrm>
          <a:prstGeom prst="rect">
            <a:avLst/>
          </a:prstGeom>
          <a:solidFill>
            <a:srgbClr val="FF3399"/>
          </a:solidFill>
          <a:ln>
            <a:solidFill>
              <a:srgbClr val="33CCFF"/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US" b="1" dirty="0">
                <a:latin typeface="Twinkl Th" panose="02000000000000000000" pitchFamily="50" charset="0"/>
              </a:rPr>
              <a:t>Fortnightly homework – </a:t>
            </a:r>
            <a:r>
              <a:rPr lang="en-US" dirty="0">
                <a:latin typeface="Twinkl Th" panose="02000000000000000000" pitchFamily="50" charset="0"/>
              </a:rPr>
              <a:t>My Maths from September. SPAG.com introduced after Christmas. </a:t>
            </a:r>
            <a:endParaRPr lang="en-GB" b="1" dirty="0">
              <a:latin typeface="Twinkl Th" panose="02000000000000000000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4AF3754-4199-4A33-B8DF-920AC327A8C0}"/>
              </a:ext>
            </a:extLst>
          </p:cNvPr>
          <p:cNvSpPr txBox="1"/>
          <p:nvPr/>
        </p:nvSpPr>
        <p:spPr>
          <a:xfrm>
            <a:off x="4177175" y="4440458"/>
            <a:ext cx="5309079" cy="923330"/>
          </a:xfrm>
          <a:prstGeom prst="rect">
            <a:avLst/>
          </a:prstGeom>
          <a:solidFill>
            <a:srgbClr val="FF3399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en-GB" b="1" dirty="0">
                <a:latin typeface="Twinkl Th" panose="02000000000000000000" pitchFamily="50" charset="0"/>
              </a:rPr>
              <a:t>Timestables – </a:t>
            </a:r>
            <a:r>
              <a:rPr lang="en-GB" dirty="0">
                <a:latin typeface="Twinkl Th" panose="02000000000000000000" pitchFamily="50" charset="0"/>
              </a:rPr>
              <a:t>Learn quick recall times tables. TTRS can be used to support with this.</a:t>
            </a:r>
            <a:r>
              <a:rPr lang="en-GB" b="1" dirty="0">
                <a:latin typeface="Twinkl Th" panose="02000000000000000000" pitchFamily="50" charset="0"/>
              </a:rPr>
              <a:t> Master 2s, 5s and 10s first and then progress onto 3s. </a:t>
            </a:r>
          </a:p>
        </p:txBody>
      </p:sp>
    </p:spTree>
    <p:extLst>
      <p:ext uri="{BB962C8B-B14F-4D97-AF65-F5344CB8AC3E}">
        <p14:creationId xmlns:p14="http://schemas.microsoft.com/office/powerpoint/2010/main" val="3858977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254" y="29894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635622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Rewards</a:t>
            </a:r>
          </a:p>
        </p:txBody>
      </p:sp>
      <p:sp>
        <p:nvSpPr>
          <p:cNvPr id="13" name="Explosion: 8 Points 4">
            <a:extLst>
              <a:ext uri="{FF2B5EF4-FFF2-40B4-BE49-F238E27FC236}">
                <a16:creationId xmlns:a16="http://schemas.microsoft.com/office/drawing/2014/main" id="{84FCEC66-DB4B-49CE-88C6-CB4DF9B99F60}"/>
              </a:ext>
            </a:extLst>
          </p:cNvPr>
          <p:cNvSpPr/>
          <p:nvPr/>
        </p:nvSpPr>
        <p:spPr>
          <a:xfrm>
            <a:off x="7914137" y="3712290"/>
            <a:ext cx="3484541" cy="2320829"/>
          </a:xfrm>
          <a:prstGeom prst="irregularSeal1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bg1"/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Behaviour ladder </a:t>
            </a:r>
          </a:p>
          <a:p>
            <a:pPr algn="ctr"/>
            <a:endParaRPr lang="en-US" dirty="0">
              <a:latin typeface="Twinkl Th" panose="02000000000000000000" pitchFamily="50" charset="0"/>
            </a:endParaRPr>
          </a:p>
        </p:txBody>
      </p:sp>
      <p:sp>
        <p:nvSpPr>
          <p:cNvPr id="15" name="Explosion: 8 Points 12">
            <a:extLst>
              <a:ext uri="{FF2B5EF4-FFF2-40B4-BE49-F238E27FC236}">
                <a16:creationId xmlns:a16="http://schemas.microsoft.com/office/drawing/2014/main" id="{B5FCAE5F-13C6-40C5-BD17-0D628593886B}"/>
              </a:ext>
            </a:extLst>
          </p:cNvPr>
          <p:cNvSpPr/>
          <p:nvPr/>
        </p:nvSpPr>
        <p:spPr>
          <a:xfrm>
            <a:off x="5809132" y="1395087"/>
            <a:ext cx="3484541" cy="2320829"/>
          </a:xfrm>
          <a:prstGeom prst="irregularSeal1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bg1"/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Sticker cards</a:t>
            </a:r>
          </a:p>
          <a:p>
            <a:pPr algn="ctr"/>
            <a:endParaRPr lang="en-US" dirty="0">
              <a:latin typeface="Twinkl Th" panose="02000000000000000000" pitchFamily="50" charset="0"/>
            </a:endParaRPr>
          </a:p>
        </p:txBody>
      </p:sp>
      <p:sp>
        <p:nvSpPr>
          <p:cNvPr id="16" name="Explosion: 8 Points 14">
            <a:extLst>
              <a:ext uri="{FF2B5EF4-FFF2-40B4-BE49-F238E27FC236}">
                <a16:creationId xmlns:a16="http://schemas.microsoft.com/office/drawing/2014/main" id="{EF12A9E6-5371-4E6B-AB1D-9B7E74DCBB78}"/>
              </a:ext>
            </a:extLst>
          </p:cNvPr>
          <p:cNvSpPr/>
          <p:nvPr/>
        </p:nvSpPr>
        <p:spPr>
          <a:xfrm>
            <a:off x="3700676" y="3731544"/>
            <a:ext cx="3484541" cy="2320829"/>
          </a:xfrm>
          <a:prstGeom prst="irregularSeal1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bg1"/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House points</a:t>
            </a:r>
          </a:p>
          <a:p>
            <a:pPr algn="ctr"/>
            <a:endParaRPr lang="en-US" dirty="0">
              <a:latin typeface="Twinkl Th" panose="02000000000000000000" pitchFamily="50" charset="0"/>
            </a:endParaRPr>
          </a:p>
        </p:txBody>
      </p:sp>
      <p:sp>
        <p:nvSpPr>
          <p:cNvPr id="17" name="Explosion: 8 Points 15">
            <a:extLst>
              <a:ext uri="{FF2B5EF4-FFF2-40B4-BE49-F238E27FC236}">
                <a16:creationId xmlns:a16="http://schemas.microsoft.com/office/drawing/2014/main" id="{138F1A3E-4309-4CEF-93C8-0036E2A19ACA}"/>
              </a:ext>
            </a:extLst>
          </p:cNvPr>
          <p:cNvSpPr/>
          <p:nvPr/>
        </p:nvSpPr>
        <p:spPr>
          <a:xfrm>
            <a:off x="832297" y="1935259"/>
            <a:ext cx="3484541" cy="2320829"/>
          </a:xfrm>
          <a:prstGeom prst="irregularSeal1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bg1"/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Star of the day</a:t>
            </a:r>
          </a:p>
          <a:p>
            <a:pPr algn="ctr"/>
            <a:endParaRPr lang="en-US" dirty="0">
              <a:latin typeface="Twinkl Th" panose="020000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51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244" y="221245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635622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Thinking ahead…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299C09-FB70-45DF-A9C1-6C709DD80442}"/>
              </a:ext>
            </a:extLst>
          </p:cNvPr>
          <p:cNvSpPr/>
          <p:nvPr/>
        </p:nvSpPr>
        <p:spPr>
          <a:xfrm>
            <a:off x="385587" y="2178561"/>
            <a:ext cx="1102907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 Th" panose="02000000000000000000" pitchFamily="50" charset="0"/>
              </a:rPr>
              <a:t>Year 1 and 2 Concert: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  <a:latin typeface="Twinkl Th" panose="02000000000000000000" pitchFamily="50" charset="0"/>
              </a:rPr>
              <a:t>This generally takes place in the first half of the academic year. Generally through a Christmas Nativity.</a:t>
            </a:r>
          </a:p>
          <a:p>
            <a:pPr algn="ctr"/>
            <a:endParaRPr lang="en-GB" sz="2400" dirty="0">
              <a:solidFill>
                <a:schemeClr val="bg1"/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Twinkl Th" panose="02000000000000000000" pitchFamily="50" charset="0"/>
              </a:rPr>
              <a:t>Class Assembly: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  <a:latin typeface="Twinkl Th" panose="02000000000000000000" pitchFamily="50" charset="0"/>
              </a:rPr>
              <a:t>Date TBC.</a:t>
            </a:r>
          </a:p>
          <a:p>
            <a:pPr algn="ctr"/>
            <a:endParaRPr lang="en-GB" sz="2400" b="1" dirty="0">
              <a:solidFill>
                <a:schemeClr val="bg1"/>
              </a:solidFill>
              <a:latin typeface="Twinkl Th" panose="02000000000000000000" pitchFamily="50" charset="0"/>
            </a:endParaRP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Twinkl Th" panose="02000000000000000000" pitchFamily="50" charset="0"/>
              </a:rPr>
              <a:t>Year 2 Summer term </a:t>
            </a:r>
          </a:p>
          <a:p>
            <a:pPr algn="ctr"/>
            <a:r>
              <a:rPr lang="en-GB" sz="2400" dirty="0">
                <a:solidFill>
                  <a:schemeClr val="bg1"/>
                </a:solidFill>
                <a:latin typeface="Twinkl Th" panose="02000000000000000000" pitchFamily="50" charset="0"/>
              </a:rPr>
              <a:t>Usually plan a trip costing around £20. Advanced notice will be given. </a:t>
            </a:r>
          </a:p>
          <a:p>
            <a:pPr algn="ctr"/>
            <a:endParaRPr lang="en-GB" sz="2400" dirty="0">
              <a:solidFill>
                <a:schemeClr val="bg1"/>
              </a:solidFill>
              <a:latin typeface="Twinkl Th" panose="020000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153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>
              <a:latin typeface="Twinkl Th" panose="02000000000000000000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Twinkl Th" panose="02000000000000000000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 Th" panose="02000000000000000000" pitchFamily="50" charset="0"/>
              </a:rPr>
              <a:t> </a:t>
            </a:r>
            <a:r>
              <a:rPr lang="en-GB" dirty="0">
                <a:latin typeface="Twinkl Th" panose="02000000000000000000" pitchFamily="50" charset="0"/>
              </a:rPr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47" y="24000"/>
            <a:ext cx="2316681" cy="223132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254" y="298940"/>
            <a:ext cx="2643756" cy="2550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635622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Twinkl Th" panose="02000000000000000000" pitchFamily="50" charset="0"/>
              </a:rPr>
              <a:t>Keeping in touch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10D1B5-7428-40E1-977B-1F4DCF90BCC0}"/>
              </a:ext>
            </a:extLst>
          </p:cNvPr>
          <p:cNvSpPr txBox="1"/>
          <p:nvPr/>
        </p:nvSpPr>
        <p:spPr>
          <a:xfrm>
            <a:off x="2058569" y="2139974"/>
            <a:ext cx="7840397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Our main source of communication is Class Dojo, please check this for any updates and messages. </a:t>
            </a:r>
          </a:p>
          <a:p>
            <a:pPr algn="ctr"/>
            <a:b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</a:br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Please also look at our class page on the school website for reminders of key information.</a:t>
            </a:r>
          </a:p>
          <a:p>
            <a:pPr algn="ctr"/>
            <a:b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</a:br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Email:</a:t>
            </a: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Twinkl Th" panose="02000000000000000000" pitchFamily="50" charset="0"/>
              </a:rPr>
              <a:t>abestwick@dovedale.derbyshire.sch.uk</a:t>
            </a:r>
          </a:p>
        </p:txBody>
      </p:sp>
    </p:spTree>
    <p:extLst>
      <p:ext uri="{BB962C8B-B14F-4D97-AF65-F5344CB8AC3E}">
        <p14:creationId xmlns:p14="http://schemas.microsoft.com/office/powerpoint/2010/main" val="155088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2648</TotalTime>
  <Words>644</Words>
  <Application>Microsoft Office PowerPoint</Application>
  <PresentationFormat>Widescreen</PresentationFormat>
  <Paragraphs>113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Comic Sans MS</vt:lpstr>
      <vt:lpstr>Corbel</vt:lpstr>
      <vt:lpstr>Twinkl Cursive Looped</vt:lpstr>
      <vt:lpstr>Twinkl Th</vt:lpstr>
      <vt:lpstr>Wingdings</vt:lpstr>
      <vt:lpstr>Depth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George Spencer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J. Aldis</dc:creator>
  <cp:lastModifiedBy>Abbie Bestwick</cp:lastModifiedBy>
  <cp:revision>90</cp:revision>
  <dcterms:created xsi:type="dcterms:W3CDTF">2017-06-05T12:00:46Z</dcterms:created>
  <dcterms:modified xsi:type="dcterms:W3CDTF">2025-07-16T09:46:32Z</dcterms:modified>
</cp:coreProperties>
</file>