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7" r:id="rId3"/>
    <p:sldId id="274" r:id="rId4"/>
    <p:sldId id="280" r:id="rId5"/>
    <p:sldId id="273" r:id="rId6"/>
    <p:sldId id="275" r:id="rId7"/>
    <p:sldId id="272" r:id="rId8"/>
    <p:sldId id="268" r:id="rId9"/>
    <p:sldId id="269" r:id="rId10"/>
    <p:sldId id="278" r:id="rId11"/>
    <p:sldId id="277" r:id="rId12"/>
    <p:sldId id="279" r:id="rId13"/>
    <p:sldId id="260" r:id="rId14"/>
    <p:sldId id="257" r:id="rId15"/>
    <p:sldId id="271"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3" d="100"/>
          <a:sy n="113" d="100"/>
        </p:scale>
        <p:origin x="510" y="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ECD19FB2-3AAB-4D03-B13A-2960828C78E3}" type="datetimeFigureOut">
              <a:rPr lang="en-US" dirty="0"/>
              <a:t>7/15/2025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916976-5D93-46E4-A98A-FAD63E4D0EA8}" type="datetimeFigureOut">
              <a:rPr lang="en-US" dirty="0"/>
              <a:t>7/15/2025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F39F4F5-F4D2-4D2A-AB60-88D37ADCB869}" type="datetimeFigureOut">
              <a:rPr lang="en-US" dirty="0"/>
              <a:t>7/15/2025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23BC6CE-6D1E-47E5-8859-F31AC5380EB2}" type="datetimeFigureOut">
              <a:rPr lang="en-US" dirty="0"/>
              <a:t>7/15/2025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1B4E7C4-4DA4-404D-9965-B13F2DD7D8BF}" type="datetimeFigureOut">
              <a:rPr lang="en-US" dirty="0"/>
              <a:t>7/15/2025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76FB7AA-4A53-424F-AD41-70827B6504BA}" type="datetimeFigureOut">
              <a:rPr lang="en-US" dirty="0"/>
              <a:t>7/15/2025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884882-FB12-4BC8-9960-9AD8104D7FAE}" type="datetimeFigureOut">
              <a:rPr lang="en-US" dirty="0"/>
              <a:t>7/15/2025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7D1BD23-6E54-4D9D-AD88-A2813C73CC25}" type="datetimeFigureOut">
              <a:rPr lang="en-US" dirty="0"/>
              <a:t>7/15/2025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471A834-4F3C-4AF9-9C74-05EC35A0F292}" type="datetimeFigureOut">
              <a:rPr lang="en-US" dirty="0"/>
              <a:t>7/15/2025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80C674-7DFC-42FE-B9CD-82963CDB1557}" type="datetimeFigureOut">
              <a:rPr lang="en-US" dirty="0"/>
              <a:t>7/15/2025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076456F-F47D-4F25-8053-2A695DA0CA7D}" type="datetimeFigureOut">
              <a:rPr lang="en-US" dirty="0"/>
              <a:t>7/15/2025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D6C7379-69CC-4837-9905-BEBA22830C8A}" type="datetimeFigureOut">
              <a:rPr lang="en-US" dirty="0"/>
              <a:t>7/15/2025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9EB8B7E-8AEE-4F10-BFEE-C999AD004D36}" type="datetimeFigureOut">
              <a:rPr lang="en-US" dirty="0"/>
              <a:t>7/15/2025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668F3F9-58BC-440B-B37B-805B9055EF92}" type="datetimeFigureOut">
              <a:rPr lang="en-US" dirty="0"/>
              <a:t>7/15/2025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D5A53AF-48EA-489D-8260-9DCAB666386A}" type="datetimeFigureOut">
              <a:rPr lang="en-US" dirty="0"/>
              <a:t>7/15/2025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ED02AE-B9A4-47BD-AF8E-97E16144138B}" type="datetimeFigureOut">
              <a:rPr lang="en-US" dirty="0"/>
              <a:t>7/15/2025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0FD78B-DB02-4362-BCDC-98A55456977C}" type="datetimeFigureOut">
              <a:rPr lang="en-US" dirty="0"/>
              <a:t>7/15/2025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51CF1133-3259-4C45-BABA-5B62D9C6F78D}" type="datetimeFigureOut">
              <a:rPr lang="en-US" dirty="0"/>
              <a:t>7/15/2025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4.wmf"/></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4.wmf"/></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4.wmf"/></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4.wmf"/></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4.wmf"/></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4.wmf"/></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4.wmf"/></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4.wmf"/></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4.wmf"/></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4.wmf"/></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4.wmf"/></Relationships>
</file>

<file path=ppt/slides/_rels/slide12.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png"/><Relationship Id="rId7" Type="http://schemas.openxmlformats.org/officeDocument/2006/relationships/image" Target="../media/image8.png"/><Relationship Id="rId2" Type="http://schemas.openxmlformats.org/officeDocument/2006/relationships/image" Target="../media/image2.jpg"/><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11.png"/><Relationship Id="rId5" Type="http://schemas.openxmlformats.org/officeDocument/2006/relationships/image" Target="../media/image4.wmf"/><Relationship Id="rId10" Type="http://schemas.openxmlformats.org/officeDocument/2006/relationships/hyperlink" Target="http://r74.cooltext.com/d.php?renderid=264968279133354&amp;extension=png" TargetMode="External"/><Relationship Id="rId4" Type="http://schemas.openxmlformats.org/officeDocument/2006/relationships/image" Target="../media/image6.png"/><Relationship Id="rId9" Type="http://schemas.openxmlformats.org/officeDocument/2006/relationships/image" Target="../media/image10.png"/></Relationships>
</file>

<file path=ppt/slides/_rels/slide1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2.jpg"/><Relationship Id="rId1" Type="http://schemas.openxmlformats.org/officeDocument/2006/relationships/slideLayout" Target="../slideLayouts/slideLayout1.xml"/><Relationship Id="rId6" Type="http://schemas.openxmlformats.org/officeDocument/2006/relationships/hyperlink" Target="http://r74.cooltext.com/d.php?renderid=264968279133354&amp;extension=png" TargetMode="External"/><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4.wmf"/></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4.w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TextBox 3"/>
          <p:cNvSpPr txBox="1"/>
          <p:nvPr/>
        </p:nvSpPr>
        <p:spPr>
          <a:xfrm>
            <a:off x="562708" y="562708"/>
            <a:ext cx="11029070" cy="5683347"/>
          </a:xfrm>
          <a:prstGeom prst="rect">
            <a:avLst/>
          </a:prstGeom>
          <a:solidFill>
            <a:schemeClr val="tx1"/>
          </a:solidFill>
        </p:spPr>
        <p:txBody>
          <a:bodyPr wrap="square" rtlCol="0">
            <a:spAutoFit/>
          </a:bodyPr>
          <a:lstStyle/>
          <a:p>
            <a:endParaRPr lang="en-GB"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2708" y="566465"/>
            <a:ext cx="11029070" cy="567959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p:cNvPicPr>
            <a:picLocks noChangeAspect="1"/>
          </p:cNvPicPr>
          <p:nvPr/>
        </p:nvPicPr>
        <p:blipFill>
          <a:blip r:embed="rId3"/>
          <a:stretch>
            <a:fillRect/>
          </a:stretch>
        </p:blipFill>
        <p:spPr>
          <a:xfrm>
            <a:off x="0" y="1"/>
            <a:ext cx="2316681" cy="2231329"/>
          </a:xfrm>
          <a:prstGeom prst="rect">
            <a:avLst/>
          </a:prstGeom>
        </p:spPr>
      </p:pic>
      <p:sp>
        <p:nvSpPr>
          <p:cNvPr id="6" name="TextBox 5"/>
          <p:cNvSpPr txBox="1"/>
          <p:nvPr/>
        </p:nvSpPr>
        <p:spPr>
          <a:xfrm>
            <a:off x="1287888" y="1004552"/>
            <a:ext cx="9808224" cy="4154984"/>
          </a:xfrm>
          <a:prstGeom prst="rect">
            <a:avLst/>
          </a:prstGeom>
          <a:noFill/>
        </p:spPr>
        <p:txBody>
          <a:bodyPr wrap="square" rtlCol="0">
            <a:spAutoFit/>
          </a:bodyPr>
          <a:lstStyle/>
          <a:p>
            <a:pPr algn="ctr"/>
            <a:endParaRPr lang="en-GB" sz="9600" dirty="0">
              <a:solidFill>
                <a:srgbClr val="FF0000"/>
              </a:solidFill>
              <a:latin typeface="Berlin Sans FB Demi" panose="020E0802020502020306" pitchFamily="34" charset="0"/>
            </a:endParaRPr>
          </a:p>
          <a:p>
            <a:pPr algn="ctr"/>
            <a:r>
              <a:rPr lang="en-GB" sz="9600" dirty="0">
                <a:solidFill>
                  <a:srgbClr val="FF0000"/>
                </a:solidFill>
                <a:latin typeface="Berlin Sans FB Demi" panose="020E0802020502020306" pitchFamily="34" charset="0"/>
              </a:rPr>
              <a:t>Meet the Teacher</a:t>
            </a:r>
          </a:p>
          <a:p>
            <a:pPr algn="ctr"/>
            <a:r>
              <a:rPr lang="en-GB" sz="7200" dirty="0">
                <a:solidFill>
                  <a:srgbClr val="FF0000"/>
                </a:solidFill>
                <a:latin typeface="Berlin Sans FB Demi" panose="020E0802020502020306" pitchFamily="34" charset="0"/>
              </a:rPr>
              <a:t>Welcome to Year 6</a:t>
            </a:r>
          </a:p>
        </p:txBody>
      </p:sp>
      <p:pic>
        <p:nvPicPr>
          <p:cNvPr id="11" name="Picture 2" descr="MCj02900640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11695" y="457626"/>
            <a:ext cx="2643756" cy="2550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308578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TextBox 3"/>
          <p:cNvSpPr txBox="1"/>
          <p:nvPr/>
        </p:nvSpPr>
        <p:spPr>
          <a:xfrm>
            <a:off x="562708" y="562708"/>
            <a:ext cx="11029070" cy="5683347"/>
          </a:xfrm>
          <a:prstGeom prst="rect">
            <a:avLst/>
          </a:prstGeom>
          <a:solidFill>
            <a:schemeClr val="tx1"/>
          </a:solidFill>
        </p:spPr>
        <p:txBody>
          <a:bodyPr wrap="square" rtlCol="0">
            <a:spAutoFit/>
          </a:bodyPr>
          <a:lstStyle/>
          <a:p>
            <a:endParaRPr lang="en-GB" dirty="0"/>
          </a:p>
        </p:txBody>
      </p:sp>
      <p:pic>
        <p:nvPicPr>
          <p:cNvPr id="31" name="Pictur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5825" y="586278"/>
            <a:ext cx="11029070" cy="5542810"/>
          </a:xfrm>
          <a:prstGeom prst="rect">
            <a:avLst/>
          </a:prstGeom>
        </p:spPr>
      </p:pic>
      <p:sp>
        <p:nvSpPr>
          <p:cNvPr id="28" name="TextBox 27"/>
          <p:cNvSpPr txBox="1"/>
          <p:nvPr/>
        </p:nvSpPr>
        <p:spPr>
          <a:xfrm>
            <a:off x="2187273" y="3357683"/>
            <a:ext cx="3947311" cy="369332"/>
          </a:xfrm>
          <a:prstGeom prst="rect">
            <a:avLst/>
          </a:prstGeom>
          <a:noFill/>
        </p:spPr>
        <p:txBody>
          <a:bodyPr wrap="square" rtlCol="0">
            <a:spAutoFit/>
          </a:bodyPr>
          <a:lstStyle/>
          <a:p>
            <a:endParaRPr lang="en-GB" dirty="0">
              <a:solidFill>
                <a:schemeClr val="bg1"/>
              </a:solidFill>
              <a:latin typeface="Comic Sans MS" panose="030F0702030302020204" pitchFamily="66" charset="0"/>
            </a:endParaRPr>
          </a:p>
        </p:txBody>
      </p:sp>
      <p:sp>
        <p:nvSpPr>
          <p:cNvPr id="30" name="TextBox 29"/>
          <p:cNvSpPr txBox="1"/>
          <p:nvPr/>
        </p:nvSpPr>
        <p:spPr>
          <a:xfrm>
            <a:off x="2494228" y="4071387"/>
            <a:ext cx="3484541" cy="369332"/>
          </a:xfrm>
          <a:prstGeom prst="rect">
            <a:avLst/>
          </a:prstGeom>
          <a:noFill/>
        </p:spPr>
        <p:txBody>
          <a:bodyPr wrap="square" rtlCol="0">
            <a:spAutoFit/>
          </a:bodyPr>
          <a:lstStyle/>
          <a:p>
            <a:r>
              <a:rPr lang="en-GB" dirty="0">
                <a:solidFill>
                  <a:schemeClr val="bg1"/>
                </a:solidFill>
                <a:latin typeface="Comic Sans MS" panose="030F0702030302020204" pitchFamily="66" charset="0"/>
              </a:rPr>
              <a:t> </a:t>
            </a:r>
            <a:r>
              <a:rPr lang="en-GB" dirty="0"/>
              <a:t>r</a:t>
            </a:r>
          </a:p>
        </p:txBody>
      </p:sp>
      <p:pic>
        <p:nvPicPr>
          <p:cNvPr id="14" name="Picture 13"/>
          <p:cNvPicPr>
            <a:picLocks noChangeAspect="1"/>
          </p:cNvPicPr>
          <p:nvPr/>
        </p:nvPicPr>
        <p:blipFill>
          <a:blip r:embed="rId3"/>
          <a:stretch>
            <a:fillRect/>
          </a:stretch>
        </p:blipFill>
        <p:spPr>
          <a:xfrm>
            <a:off x="177547" y="24000"/>
            <a:ext cx="2316681" cy="2231329"/>
          </a:xfrm>
          <a:prstGeom prst="rect">
            <a:avLst/>
          </a:prstGeom>
        </p:spPr>
      </p:pic>
      <p:pic>
        <p:nvPicPr>
          <p:cNvPr id="22" name="Picture 2" descr="MCj02900640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49581" y="626987"/>
            <a:ext cx="2643756" cy="2550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222950" y="1161221"/>
            <a:ext cx="9823268" cy="4462760"/>
          </a:xfrm>
          <a:prstGeom prst="rect">
            <a:avLst/>
          </a:prstGeom>
          <a:noFill/>
        </p:spPr>
        <p:txBody>
          <a:bodyPr wrap="square" rtlCol="0">
            <a:spAutoFit/>
          </a:bodyPr>
          <a:lstStyle/>
          <a:p>
            <a:pPr algn="ctr"/>
            <a:r>
              <a:rPr lang="en-GB" sz="3200" dirty="0">
                <a:solidFill>
                  <a:srgbClr val="FF0000"/>
                </a:solidFill>
                <a:latin typeface="Berlin Sans FB Demi" panose="020E0802020502020306" pitchFamily="34" charset="0"/>
              </a:rPr>
              <a:t>Introductions</a:t>
            </a:r>
          </a:p>
          <a:p>
            <a:r>
              <a:rPr lang="en-GB" sz="2800" dirty="0">
                <a:solidFill>
                  <a:schemeClr val="bg2">
                    <a:lumMod val="50000"/>
                  </a:schemeClr>
                </a:solidFill>
                <a:latin typeface="Berlin Sans FB Demi" panose="020E0802020502020306" pitchFamily="34" charset="0"/>
              </a:rPr>
              <a:t>Teacher – Mr McCarthy</a:t>
            </a:r>
          </a:p>
          <a:p>
            <a:endParaRPr lang="en-GB" sz="2800" dirty="0">
              <a:solidFill>
                <a:schemeClr val="bg2">
                  <a:lumMod val="50000"/>
                </a:schemeClr>
              </a:solidFill>
              <a:latin typeface="Berlin Sans FB Demi" panose="020E0802020502020306" pitchFamily="34" charset="0"/>
            </a:endParaRPr>
          </a:p>
          <a:p>
            <a:r>
              <a:rPr lang="en-GB" sz="2800" dirty="0">
                <a:solidFill>
                  <a:schemeClr val="bg2">
                    <a:lumMod val="50000"/>
                  </a:schemeClr>
                </a:solidFill>
                <a:latin typeface="Berlin Sans FB Demi" panose="020E0802020502020306" pitchFamily="34" charset="0"/>
              </a:rPr>
              <a:t>Teaching Assistant – Mrs Read (Mon-Thurs) AM</a:t>
            </a:r>
          </a:p>
          <a:p>
            <a:r>
              <a:rPr lang="en-GB" sz="2800" dirty="0">
                <a:solidFill>
                  <a:schemeClr val="bg2">
                    <a:lumMod val="50000"/>
                  </a:schemeClr>
                </a:solidFill>
                <a:latin typeface="Berlin Sans FB Demi" panose="020E0802020502020306" pitchFamily="34" charset="0"/>
              </a:rPr>
              <a:t>Mrs </a:t>
            </a:r>
            <a:r>
              <a:rPr lang="en-GB" sz="2800" dirty="0" err="1">
                <a:solidFill>
                  <a:schemeClr val="bg2">
                    <a:lumMod val="50000"/>
                  </a:schemeClr>
                </a:solidFill>
                <a:latin typeface="Berlin Sans FB Demi" panose="020E0802020502020306" pitchFamily="34" charset="0"/>
              </a:rPr>
              <a:t>Mulnier</a:t>
            </a:r>
            <a:r>
              <a:rPr lang="en-GB" sz="2800" dirty="0">
                <a:solidFill>
                  <a:schemeClr val="bg2">
                    <a:lumMod val="50000"/>
                  </a:schemeClr>
                </a:solidFill>
                <a:latin typeface="Berlin Sans FB Demi" panose="020E0802020502020306" pitchFamily="34" charset="0"/>
              </a:rPr>
              <a:t> ( Mon, Weds, Fri) Both classes</a:t>
            </a:r>
          </a:p>
          <a:p>
            <a:r>
              <a:rPr lang="en-GB" sz="2800" dirty="0">
                <a:solidFill>
                  <a:schemeClr val="bg2">
                    <a:lumMod val="50000"/>
                  </a:schemeClr>
                </a:solidFill>
                <a:latin typeface="Berlin Sans FB Demi" panose="020E0802020502020306" pitchFamily="34" charset="0"/>
              </a:rPr>
              <a:t>PPA Cover Teacher – Miss Berrington</a:t>
            </a:r>
          </a:p>
          <a:p>
            <a:r>
              <a:rPr lang="en-GB" sz="2800" dirty="0">
                <a:solidFill>
                  <a:schemeClr val="bg2">
                    <a:lumMod val="50000"/>
                  </a:schemeClr>
                </a:solidFill>
                <a:latin typeface="Berlin Sans FB Demi" panose="020E0802020502020306" pitchFamily="34" charset="0"/>
              </a:rPr>
              <a:t>Midday Supervisor – Miss Woods</a:t>
            </a:r>
          </a:p>
          <a:p>
            <a:r>
              <a:rPr lang="en-GB" sz="2800" u="sng" dirty="0">
                <a:solidFill>
                  <a:schemeClr val="bg2">
                    <a:lumMod val="50000"/>
                  </a:schemeClr>
                </a:solidFill>
                <a:latin typeface="Berlin Sans FB Demi" panose="020E0802020502020306" pitchFamily="34" charset="0"/>
              </a:rPr>
              <a:t>Partner class staff</a:t>
            </a:r>
          </a:p>
          <a:p>
            <a:r>
              <a:rPr lang="en-GB" sz="2800" dirty="0">
                <a:solidFill>
                  <a:schemeClr val="bg2">
                    <a:lumMod val="50000"/>
                  </a:schemeClr>
                </a:solidFill>
                <a:latin typeface="Berlin Sans FB Demi" panose="020E0802020502020306" pitchFamily="34" charset="0"/>
              </a:rPr>
              <a:t>Teacher - Mrs Kelly</a:t>
            </a:r>
          </a:p>
          <a:p>
            <a:r>
              <a:rPr lang="en-GB" sz="2800" dirty="0">
                <a:solidFill>
                  <a:schemeClr val="bg2">
                    <a:lumMod val="50000"/>
                  </a:schemeClr>
                </a:solidFill>
                <a:latin typeface="Berlin Sans FB Demi" panose="020E0802020502020306" pitchFamily="34" charset="0"/>
              </a:rPr>
              <a:t>Teaching Assistant - Mrs Jepson and Mrs </a:t>
            </a:r>
            <a:r>
              <a:rPr lang="en-GB" sz="2800" dirty="0" err="1">
                <a:solidFill>
                  <a:schemeClr val="bg2">
                    <a:lumMod val="50000"/>
                  </a:schemeClr>
                </a:solidFill>
                <a:latin typeface="Berlin Sans FB Demi" panose="020E0802020502020306" pitchFamily="34" charset="0"/>
              </a:rPr>
              <a:t>Mulnier</a:t>
            </a:r>
            <a:endParaRPr lang="en-GB" sz="2800" dirty="0">
              <a:solidFill>
                <a:schemeClr val="bg2">
                  <a:lumMod val="50000"/>
                </a:schemeClr>
              </a:solidFill>
              <a:latin typeface="Berlin Sans FB Demi" panose="020E0802020502020306" pitchFamily="34" charset="0"/>
            </a:endParaRPr>
          </a:p>
        </p:txBody>
      </p:sp>
    </p:spTree>
    <p:extLst>
      <p:ext uri="{BB962C8B-B14F-4D97-AF65-F5344CB8AC3E}">
        <p14:creationId xmlns:p14="http://schemas.microsoft.com/office/powerpoint/2010/main" val="10511947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TextBox 3"/>
          <p:cNvSpPr txBox="1"/>
          <p:nvPr/>
        </p:nvSpPr>
        <p:spPr>
          <a:xfrm>
            <a:off x="562708" y="562708"/>
            <a:ext cx="11029070" cy="5683347"/>
          </a:xfrm>
          <a:prstGeom prst="rect">
            <a:avLst/>
          </a:prstGeom>
          <a:solidFill>
            <a:schemeClr val="tx1"/>
          </a:solidFill>
        </p:spPr>
        <p:txBody>
          <a:bodyPr wrap="square" rtlCol="0">
            <a:spAutoFit/>
          </a:bodyPr>
          <a:lstStyle/>
          <a:p>
            <a:endParaRPr lang="en-GB" dirty="0"/>
          </a:p>
        </p:txBody>
      </p:sp>
      <p:pic>
        <p:nvPicPr>
          <p:cNvPr id="31" name="Pictur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5825" y="586278"/>
            <a:ext cx="11029070" cy="5542810"/>
          </a:xfrm>
          <a:prstGeom prst="rect">
            <a:avLst/>
          </a:prstGeom>
        </p:spPr>
      </p:pic>
      <p:sp>
        <p:nvSpPr>
          <p:cNvPr id="28" name="TextBox 27"/>
          <p:cNvSpPr txBox="1"/>
          <p:nvPr/>
        </p:nvSpPr>
        <p:spPr>
          <a:xfrm>
            <a:off x="2187273" y="3357683"/>
            <a:ext cx="3947311" cy="369332"/>
          </a:xfrm>
          <a:prstGeom prst="rect">
            <a:avLst/>
          </a:prstGeom>
          <a:noFill/>
        </p:spPr>
        <p:txBody>
          <a:bodyPr wrap="square" rtlCol="0">
            <a:spAutoFit/>
          </a:bodyPr>
          <a:lstStyle/>
          <a:p>
            <a:endParaRPr lang="en-GB" dirty="0">
              <a:solidFill>
                <a:schemeClr val="bg1"/>
              </a:solidFill>
              <a:latin typeface="Comic Sans MS" panose="030F0702030302020204" pitchFamily="66" charset="0"/>
            </a:endParaRPr>
          </a:p>
        </p:txBody>
      </p:sp>
      <p:sp>
        <p:nvSpPr>
          <p:cNvPr id="30" name="TextBox 29"/>
          <p:cNvSpPr txBox="1"/>
          <p:nvPr/>
        </p:nvSpPr>
        <p:spPr>
          <a:xfrm>
            <a:off x="2494228" y="4071387"/>
            <a:ext cx="3484541" cy="369332"/>
          </a:xfrm>
          <a:prstGeom prst="rect">
            <a:avLst/>
          </a:prstGeom>
          <a:noFill/>
        </p:spPr>
        <p:txBody>
          <a:bodyPr wrap="square" rtlCol="0">
            <a:spAutoFit/>
          </a:bodyPr>
          <a:lstStyle/>
          <a:p>
            <a:r>
              <a:rPr lang="en-GB" dirty="0">
                <a:solidFill>
                  <a:schemeClr val="bg1"/>
                </a:solidFill>
                <a:latin typeface="Comic Sans MS" panose="030F0702030302020204" pitchFamily="66" charset="0"/>
              </a:rPr>
              <a:t> </a:t>
            </a:r>
            <a:r>
              <a:rPr lang="en-GB" dirty="0"/>
              <a:t>r</a:t>
            </a:r>
          </a:p>
        </p:txBody>
      </p:sp>
      <p:pic>
        <p:nvPicPr>
          <p:cNvPr id="14" name="Picture 13"/>
          <p:cNvPicPr>
            <a:picLocks noChangeAspect="1"/>
          </p:cNvPicPr>
          <p:nvPr/>
        </p:nvPicPr>
        <p:blipFill>
          <a:blip r:embed="rId3"/>
          <a:stretch>
            <a:fillRect/>
          </a:stretch>
        </p:blipFill>
        <p:spPr>
          <a:xfrm>
            <a:off x="177547" y="24000"/>
            <a:ext cx="2316681" cy="2231329"/>
          </a:xfrm>
          <a:prstGeom prst="rect">
            <a:avLst/>
          </a:prstGeom>
        </p:spPr>
      </p:pic>
      <p:pic>
        <p:nvPicPr>
          <p:cNvPr id="22" name="Picture 2" descr="MCj02900640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49581" y="626987"/>
            <a:ext cx="2643756" cy="2550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067135" y="1095525"/>
            <a:ext cx="9823268" cy="5509200"/>
          </a:xfrm>
          <a:prstGeom prst="rect">
            <a:avLst/>
          </a:prstGeom>
          <a:noFill/>
        </p:spPr>
        <p:txBody>
          <a:bodyPr wrap="square" rtlCol="0">
            <a:spAutoFit/>
          </a:bodyPr>
          <a:lstStyle/>
          <a:p>
            <a:pPr algn="ctr"/>
            <a:r>
              <a:rPr lang="en-GB" sz="3200" dirty="0">
                <a:solidFill>
                  <a:srgbClr val="FF0000"/>
                </a:solidFill>
                <a:latin typeface="Berlin Sans FB Demi" panose="020E0802020502020306" pitchFamily="34" charset="0"/>
              </a:rPr>
              <a:t>Our Aim</a:t>
            </a:r>
          </a:p>
          <a:p>
            <a:pPr algn="ctr"/>
            <a:endParaRPr lang="en-GB" sz="3200" dirty="0">
              <a:solidFill>
                <a:srgbClr val="FF0000"/>
              </a:solidFill>
              <a:latin typeface="Berlin Sans FB Demi" panose="020E0802020502020306" pitchFamily="34" charset="0"/>
            </a:endParaRPr>
          </a:p>
          <a:p>
            <a:r>
              <a:rPr lang="en-GB" sz="3200" dirty="0">
                <a:solidFill>
                  <a:schemeClr val="bg2">
                    <a:lumMod val="50000"/>
                  </a:schemeClr>
                </a:solidFill>
                <a:latin typeface="Berlin Sans FB Demi" panose="020E0802020502020306" pitchFamily="34" charset="0"/>
              </a:rPr>
              <a:t>This year is all about getting these young people ready for the transition to KS3 and secondary education.</a:t>
            </a:r>
          </a:p>
          <a:p>
            <a:pPr marL="457200" indent="-457200">
              <a:buFont typeface="Arial" panose="020B0604020202020204" pitchFamily="34" charset="0"/>
              <a:buChar char="•"/>
            </a:pPr>
            <a:r>
              <a:rPr lang="en-GB" sz="3200" dirty="0">
                <a:solidFill>
                  <a:schemeClr val="bg2">
                    <a:lumMod val="50000"/>
                  </a:schemeClr>
                </a:solidFill>
                <a:latin typeface="Berlin Sans FB Demi" panose="020E0802020502020306" pitchFamily="34" charset="0"/>
              </a:rPr>
              <a:t>Independence</a:t>
            </a:r>
          </a:p>
          <a:p>
            <a:pPr marL="457200" indent="-457200">
              <a:buFont typeface="Arial" panose="020B0604020202020204" pitchFamily="34" charset="0"/>
              <a:buChar char="•"/>
            </a:pPr>
            <a:r>
              <a:rPr lang="en-GB" sz="3200" dirty="0">
                <a:solidFill>
                  <a:schemeClr val="bg2">
                    <a:lumMod val="50000"/>
                  </a:schemeClr>
                </a:solidFill>
                <a:latin typeface="Berlin Sans FB Demi" panose="020E0802020502020306" pitchFamily="34" charset="0"/>
              </a:rPr>
              <a:t>Self management</a:t>
            </a:r>
          </a:p>
          <a:p>
            <a:pPr marL="457200" indent="-457200">
              <a:buFont typeface="Arial" panose="020B0604020202020204" pitchFamily="34" charset="0"/>
              <a:buChar char="•"/>
            </a:pPr>
            <a:r>
              <a:rPr lang="en-GB" sz="3200" dirty="0">
                <a:solidFill>
                  <a:schemeClr val="bg2">
                    <a:lumMod val="50000"/>
                  </a:schemeClr>
                </a:solidFill>
                <a:latin typeface="Berlin Sans FB Demi" panose="020E0802020502020306" pitchFamily="34" charset="0"/>
              </a:rPr>
              <a:t>Resilience</a:t>
            </a:r>
          </a:p>
          <a:p>
            <a:pPr marL="457200" indent="-457200">
              <a:buFont typeface="Arial" panose="020B0604020202020204" pitchFamily="34" charset="0"/>
              <a:buChar char="•"/>
            </a:pPr>
            <a:r>
              <a:rPr lang="en-GB" sz="3200" dirty="0">
                <a:solidFill>
                  <a:schemeClr val="bg2">
                    <a:lumMod val="50000"/>
                  </a:schemeClr>
                </a:solidFill>
                <a:latin typeface="Berlin Sans FB Demi" panose="020E0802020502020306" pitchFamily="34" charset="0"/>
              </a:rPr>
              <a:t>Flexibility</a:t>
            </a:r>
          </a:p>
          <a:p>
            <a:pPr marL="457200" indent="-457200">
              <a:buFont typeface="Arial" panose="020B0604020202020204" pitchFamily="34" charset="0"/>
              <a:buChar char="•"/>
            </a:pPr>
            <a:endParaRPr lang="en-GB" sz="3200" dirty="0">
              <a:solidFill>
                <a:schemeClr val="bg2">
                  <a:lumMod val="50000"/>
                </a:schemeClr>
              </a:solidFill>
              <a:latin typeface="Berlin Sans FB Demi" panose="020E0802020502020306" pitchFamily="34" charset="0"/>
            </a:endParaRPr>
          </a:p>
          <a:p>
            <a:pPr marL="457200" indent="-457200">
              <a:buFont typeface="Arial" panose="020B0604020202020204" pitchFamily="34" charset="0"/>
              <a:buChar char="•"/>
            </a:pPr>
            <a:endParaRPr lang="en-GB" sz="3200" dirty="0">
              <a:solidFill>
                <a:schemeClr val="bg2">
                  <a:lumMod val="50000"/>
                </a:schemeClr>
              </a:solidFill>
              <a:latin typeface="Berlin Sans FB Demi" panose="020E0802020502020306" pitchFamily="34" charset="0"/>
            </a:endParaRPr>
          </a:p>
        </p:txBody>
      </p:sp>
    </p:spTree>
    <p:extLst>
      <p:ext uri="{BB962C8B-B14F-4D97-AF65-F5344CB8AC3E}">
        <p14:creationId xmlns:p14="http://schemas.microsoft.com/office/powerpoint/2010/main" val="33678877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TextBox 3"/>
          <p:cNvSpPr txBox="1"/>
          <p:nvPr/>
        </p:nvSpPr>
        <p:spPr>
          <a:xfrm>
            <a:off x="562708" y="562708"/>
            <a:ext cx="11029070" cy="5683347"/>
          </a:xfrm>
          <a:prstGeom prst="rect">
            <a:avLst/>
          </a:prstGeom>
          <a:solidFill>
            <a:schemeClr val="tx1"/>
          </a:solidFill>
        </p:spPr>
        <p:txBody>
          <a:bodyPr wrap="square" rtlCol="0">
            <a:spAutoFit/>
          </a:bodyPr>
          <a:lstStyle/>
          <a:p>
            <a:endParaRPr lang="en-GB" dirty="0"/>
          </a:p>
        </p:txBody>
      </p:sp>
      <p:pic>
        <p:nvPicPr>
          <p:cNvPr id="31" name="Pictur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1465" y="586278"/>
            <a:ext cx="11029070" cy="5542810"/>
          </a:xfrm>
          <a:prstGeom prst="rect">
            <a:avLst/>
          </a:prstGeom>
        </p:spPr>
      </p:pic>
      <p:sp>
        <p:nvSpPr>
          <p:cNvPr id="28" name="TextBox 27"/>
          <p:cNvSpPr txBox="1"/>
          <p:nvPr/>
        </p:nvSpPr>
        <p:spPr>
          <a:xfrm>
            <a:off x="2187273" y="3357683"/>
            <a:ext cx="3947311" cy="369332"/>
          </a:xfrm>
          <a:prstGeom prst="rect">
            <a:avLst/>
          </a:prstGeom>
          <a:noFill/>
        </p:spPr>
        <p:txBody>
          <a:bodyPr wrap="square" rtlCol="0">
            <a:spAutoFit/>
          </a:bodyPr>
          <a:lstStyle/>
          <a:p>
            <a:endParaRPr lang="en-GB" dirty="0">
              <a:solidFill>
                <a:schemeClr val="bg1"/>
              </a:solidFill>
              <a:latin typeface="Comic Sans MS" panose="030F0702030302020204" pitchFamily="66" charset="0"/>
            </a:endParaRPr>
          </a:p>
        </p:txBody>
      </p:sp>
      <p:sp>
        <p:nvSpPr>
          <p:cNvPr id="30" name="TextBox 29"/>
          <p:cNvSpPr txBox="1"/>
          <p:nvPr/>
        </p:nvSpPr>
        <p:spPr>
          <a:xfrm>
            <a:off x="2494228" y="4071387"/>
            <a:ext cx="3484541" cy="369332"/>
          </a:xfrm>
          <a:prstGeom prst="rect">
            <a:avLst/>
          </a:prstGeom>
          <a:noFill/>
        </p:spPr>
        <p:txBody>
          <a:bodyPr wrap="square" rtlCol="0">
            <a:spAutoFit/>
          </a:bodyPr>
          <a:lstStyle/>
          <a:p>
            <a:r>
              <a:rPr lang="en-GB" dirty="0">
                <a:solidFill>
                  <a:schemeClr val="bg1"/>
                </a:solidFill>
                <a:latin typeface="Comic Sans MS" panose="030F0702030302020204" pitchFamily="66" charset="0"/>
              </a:rPr>
              <a:t> </a:t>
            </a:r>
            <a:r>
              <a:rPr lang="en-GB" dirty="0"/>
              <a:t>r</a:t>
            </a:r>
          </a:p>
        </p:txBody>
      </p:sp>
      <p:pic>
        <p:nvPicPr>
          <p:cNvPr id="14" name="Picture 13"/>
          <p:cNvPicPr>
            <a:picLocks noChangeAspect="1"/>
          </p:cNvPicPr>
          <p:nvPr/>
        </p:nvPicPr>
        <p:blipFill>
          <a:blip r:embed="rId3"/>
          <a:stretch>
            <a:fillRect/>
          </a:stretch>
        </p:blipFill>
        <p:spPr>
          <a:xfrm>
            <a:off x="177547" y="24000"/>
            <a:ext cx="2316681" cy="2231329"/>
          </a:xfrm>
          <a:prstGeom prst="rect">
            <a:avLst/>
          </a:prstGeom>
        </p:spPr>
      </p:pic>
      <p:pic>
        <p:nvPicPr>
          <p:cNvPr id="22" name="Picture 2" descr="MCj02900640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49581" y="626987"/>
            <a:ext cx="2643756" cy="2550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067135" y="1422874"/>
            <a:ext cx="9823268" cy="3231654"/>
          </a:xfrm>
          <a:prstGeom prst="rect">
            <a:avLst/>
          </a:prstGeom>
          <a:noFill/>
        </p:spPr>
        <p:txBody>
          <a:bodyPr wrap="square" rtlCol="0">
            <a:spAutoFit/>
          </a:bodyPr>
          <a:lstStyle/>
          <a:p>
            <a:pPr algn="ctr"/>
            <a:r>
              <a:rPr lang="en-GB" sz="3200" dirty="0">
                <a:solidFill>
                  <a:srgbClr val="FF0000"/>
                </a:solidFill>
                <a:latin typeface="Berlin Sans FB Demi" panose="020E0802020502020306" pitchFamily="34" charset="0"/>
              </a:rPr>
              <a:t>Class Name</a:t>
            </a:r>
          </a:p>
          <a:p>
            <a:pPr algn="ctr"/>
            <a:endParaRPr lang="en-GB" sz="3200" dirty="0">
              <a:solidFill>
                <a:srgbClr val="FF0000"/>
              </a:solidFill>
              <a:latin typeface="Berlin Sans FB Demi" panose="020E0802020502020306" pitchFamily="34" charset="0"/>
            </a:endParaRPr>
          </a:p>
          <a:p>
            <a:r>
              <a:rPr lang="en-GB" sz="2800" dirty="0">
                <a:solidFill>
                  <a:schemeClr val="bg2">
                    <a:lumMod val="50000"/>
                  </a:schemeClr>
                </a:solidFill>
                <a:latin typeface="Berlin Sans FB Demi" panose="020E0802020502020306" pitchFamily="34" charset="0"/>
              </a:rPr>
              <a:t>All classes this year have a gemstone theme. </a:t>
            </a:r>
          </a:p>
          <a:p>
            <a:endParaRPr lang="en-GB" sz="2800" dirty="0">
              <a:solidFill>
                <a:schemeClr val="bg2">
                  <a:lumMod val="50000"/>
                </a:schemeClr>
              </a:solidFill>
              <a:latin typeface="Berlin Sans FB Demi" panose="020E0802020502020306" pitchFamily="34" charset="0"/>
            </a:endParaRPr>
          </a:p>
          <a:p>
            <a:r>
              <a:rPr lang="en-GB" sz="2800" dirty="0">
                <a:solidFill>
                  <a:schemeClr val="bg2">
                    <a:lumMod val="50000"/>
                  </a:schemeClr>
                </a:solidFill>
                <a:latin typeface="Berlin Sans FB Demi" panose="020E0802020502020306" pitchFamily="34" charset="0"/>
              </a:rPr>
              <a:t>Our class name is </a:t>
            </a:r>
            <a:r>
              <a:rPr lang="en-GB" sz="2800" b="1" u="sng" dirty="0">
                <a:solidFill>
                  <a:schemeClr val="bg2">
                    <a:lumMod val="50000"/>
                  </a:schemeClr>
                </a:solidFill>
                <a:latin typeface="Berlin Sans FB Demi" panose="020E0802020502020306" pitchFamily="34" charset="0"/>
              </a:rPr>
              <a:t>Coral Class!</a:t>
            </a:r>
            <a:endParaRPr lang="en-GB" sz="2800" dirty="0">
              <a:solidFill>
                <a:schemeClr val="bg2">
                  <a:lumMod val="50000"/>
                </a:schemeClr>
              </a:solidFill>
              <a:latin typeface="Berlin Sans FB Demi" panose="020E0802020502020306" pitchFamily="34" charset="0"/>
            </a:endParaRPr>
          </a:p>
          <a:p>
            <a:pPr marL="457200" indent="-457200">
              <a:buFont typeface="Arial" panose="020B0604020202020204" pitchFamily="34" charset="0"/>
              <a:buChar char="•"/>
            </a:pPr>
            <a:endParaRPr lang="en-GB" sz="2800" dirty="0">
              <a:solidFill>
                <a:schemeClr val="bg2">
                  <a:lumMod val="50000"/>
                </a:schemeClr>
              </a:solidFill>
              <a:latin typeface="Berlin Sans FB Demi" panose="020E0802020502020306" pitchFamily="34" charset="0"/>
            </a:endParaRPr>
          </a:p>
          <a:p>
            <a:r>
              <a:rPr lang="en-GB" sz="2800" dirty="0">
                <a:solidFill>
                  <a:schemeClr val="bg2">
                    <a:lumMod val="50000"/>
                  </a:schemeClr>
                </a:solidFill>
                <a:latin typeface="Berlin Sans FB Demi" panose="020E0802020502020306" pitchFamily="34" charset="0"/>
              </a:rPr>
              <a:t>We’ve set an optional summer project all about this. </a:t>
            </a:r>
            <a:endParaRPr lang="en-GB" sz="3200" dirty="0">
              <a:solidFill>
                <a:schemeClr val="bg2">
                  <a:lumMod val="50000"/>
                </a:schemeClr>
              </a:solidFill>
              <a:latin typeface="Berlin Sans FB Demi" panose="020E0802020502020306" pitchFamily="34" charset="0"/>
            </a:endParaRPr>
          </a:p>
        </p:txBody>
      </p:sp>
    </p:spTree>
    <p:extLst>
      <p:ext uri="{BB962C8B-B14F-4D97-AF65-F5344CB8AC3E}">
        <p14:creationId xmlns:p14="http://schemas.microsoft.com/office/powerpoint/2010/main" val="25490910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TextBox 3"/>
          <p:cNvSpPr txBox="1"/>
          <p:nvPr/>
        </p:nvSpPr>
        <p:spPr>
          <a:xfrm>
            <a:off x="562708" y="562708"/>
            <a:ext cx="11029070" cy="5683347"/>
          </a:xfrm>
          <a:prstGeom prst="rect">
            <a:avLst/>
          </a:prstGeom>
          <a:solidFill>
            <a:schemeClr val="tx1"/>
          </a:solidFill>
        </p:spPr>
        <p:txBody>
          <a:bodyPr wrap="square" rtlCol="0">
            <a:spAutoFit/>
          </a:bodyPr>
          <a:lstStyle/>
          <a:p>
            <a:endParaRPr lang="en-GB" dirty="0"/>
          </a:p>
        </p:txBody>
      </p:sp>
      <p:pic>
        <p:nvPicPr>
          <p:cNvPr id="31" name="Pictur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5825" y="586278"/>
            <a:ext cx="11029070" cy="5542810"/>
          </a:xfrm>
          <a:prstGeom prst="rect">
            <a:avLst/>
          </a:prstGeom>
        </p:spPr>
      </p:pic>
      <p:sp>
        <p:nvSpPr>
          <p:cNvPr id="28" name="TextBox 27"/>
          <p:cNvSpPr txBox="1"/>
          <p:nvPr/>
        </p:nvSpPr>
        <p:spPr>
          <a:xfrm>
            <a:off x="2187273" y="3357683"/>
            <a:ext cx="3947311" cy="369332"/>
          </a:xfrm>
          <a:prstGeom prst="rect">
            <a:avLst/>
          </a:prstGeom>
          <a:noFill/>
        </p:spPr>
        <p:txBody>
          <a:bodyPr wrap="square" rtlCol="0">
            <a:spAutoFit/>
          </a:bodyPr>
          <a:lstStyle/>
          <a:p>
            <a:endParaRPr lang="en-GB" dirty="0">
              <a:solidFill>
                <a:schemeClr val="bg1"/>
              </a:solidFill>
              <a:latin typeface="Comic Sans MS" panose="030F0702030302020204" pitchFamily="66" charset="0"/>
            </a:endParaRPr>
          </a:p>
        </p:txBody>
      </p:sp>
      <p:sp>
        <p:nvSpPr>
          <p:cNvPr id="30" name="TextBox 29"/>
          <p:cNvSpPr txBox="1"/>
          <p:nvPr/>
        </p:nvSpPr>
        <p:spPr>
          <a:xfrm>
            <a:off x="2494228" y="4071387"/>
            <a:ext cx="3484541" cy="369332"/>
          </a:xfrm>
          <a:prstGeom prst="rect">
            <a:avLst/>
          </a:prstGeom>
          <a:noFill/>
        </p:spPr>
        <p:txBody>
          <a:bodyPr wrap="square" rtlCol="0">
            <a:spAutoFit/>
          </a:bodyPr>
          <a:lstStyle/>
          <a:p>
            <a:r>
              <a:rPr lang="en-GB" dirty="0">
                <a:solidFill>
                  <a:schemeClr val="bg1"/>
                </a:solidFill>
                <a:latin typeface="Comic Sans MS" panose="030F0702030302020204" pitchFamily="66" charset="0"/>
              </a:rPr>
              <a:t> </a:t>
            </a:r>
            <a:r>
              <a:rPr lang="en-GB" dirty="0"/>
              <a:t>r</a:t>
            </a:r>
          </a:p>
        </p:txBody>
      </p:sp>
      <p:pic>
        <p:nvPicPr>
          <p:cNvPr id="14" name="Picture 13"/>
          <p:cNvPicPr>
            <a:picLocks noChangeAspect="1"/>
          </p:cNvPicPr>
          <p:nvPr/>
        </p:nvPicPr>
        <p:blipFill>
          <a:blip r:embed="rId3"/>
          <a:stretch>
            <a:fillRect/>
          </a:stretch>
        </p:blipFill>
        <p:spPr>
          <a:xfrm>
            <a:off x="177547" y="24000"/>
            <a:ext cx="2316681" cy="2231329"/>
          </a:xfrm>
          <a:prstGeom prst="rect">
            <a:avLst/>
          </a:prstGeom>
        </p:spPr>
      </p:pic>
      <p:pic>
        <p:nvPicPr>
          <p:cNvPr id="22" name="Picture 2" descr="MCj02900640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49581" y="626987"/>
            <a:ext cx="2643756" cy="2550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838201" y="1845261"/>
            <a:ext cx="9823268" cy="3046988"/>
          </a:xfrm>
          <a:prstGeom prst="rect">
            <a:avLst/>
          </a:prstGeom>
          <a:noFill/>
        </p:spPr>
        <p:txBody>
          <a:bodyPr wrap="square" rtlCol="0">
            <a:spAutoFit/>
          </a:bodyPr>
          <a:lstStyle/>
          <a:p>
            <a:pPr algn="ctr"/>
            <a:r>
              <a:rPr lang="en-GB" sz="3200" dirty="0">
                <a:solidFill>
                  <a:srgbClr val="FF0000"/>
                </a:solidFill>
                <a:latin typeface="Berlin Sans FB Demi" panose="020E0802020502020306" pitchFamily="34" charset="0"/>
              </a:rPr>
              <a:t> Behaviour</a:t>
            </a:r>
          </a:p>
          <a:p>
            <a:pPr algn="ctr"/>
            <a:endParaRPr lang="en-GB" sz="3200" dirty="0">
              <a:solidFill>
                <a:srgbClr val="FF0000"/>
              </a:solidFill>
              <a:latin typeface="Berlin Sans FB Demi" panose="020E0802020502020306" pitchFamily="34" charset="0"/>
            </a:endParaRPr>
          </a:p>
          <a:p>
            <a:pPr algn="ctr"/>
            <a:r>
              <a:rPr lang="en-GB" sz="3200" dirty="0">
                <a:solidFill>
                  <a:srgbClr val="FF0000"/>
                </a:solidFill>
                <a:latin typeface="Berlin Sans FB Demi" panose="020E0802020502020306" pitchFamily="34" charset="0"/>
              </a:rPr>
              <a:t> I’ll tell them when they’re doing the right thing.</a:t>
            </a:r>
          </a:p>
          <a:p>
            <a:pPr algn="ctr"/>
            <a:endParaRPr lang="en-GB" sz="3200" b="1" u="sng" dirty="0">
              <a:solidFill>
                <a:srgbClr val="FF0000"/>
              </a:solidFill>
              <a:latin typeface="Berlin Sans FB Demi" panose="020E0802020502020306" pitchFamily="34" charset="0"/>
            </a:endParaRPr>
          </a:p>
          <a:p>
            <a:pPr algn="ctr"/>
            <a:r>
              <a:rPr lang="en-GB" sz="3200" b="1" dirty="0">
                <a:solidFill>
                  <a:srgbClr val="FF0000"/>
                </a:solidFill>
                <a:latin typeface="Berlin Sans FB Demi" panose="020E0802020502020306" pitchFamily="34" charset="0"/>
              </a:rPr>
              <a:t>I’ll tell them when they’re doing the wrong thing. </a:t>
            </a:r>
            <a:endParaRPr lang="en-GB" sz="3200" b="1" dirty="0">
              <a:solidFill>
                <a:schemeClr val="bg2">
                  <a:lumMod val="50000"/>
                </a:schemeClr>
              </a:solidFill>
              <a:latin typeface="Berlin Sans FB Demi" panose="020E0802020502020306" pitchFamily="34" charset="0"/>
            </a:endParaRPr>
          </a:p>
          <a:p>
            <a:endParaRPr lang="en-GB" sz="3200" dirty="0">
              <a:solidFill>
                <a:schemeClr val="bg2">
                  <a:lumMod val="50000"/>
                </a:schemeClr>
              </a:solidFill>
              <a:latin typeface="Berlin Sans FB Demi" panose="020E0802020502020306" pitchFamily="34" charset="0"/>
            </a:endParaRPr>
          </a:p>
        </p:txBody>
      </p:sp>
    </p:spTree>
    <p:extLst>
      <p:ext uri="{BB962C8B-B14F-4D97-AF65-F5344CB8AC3E}">
        <p14:creationId xmlns:p14="http://schemas.microsoft.com/office/powerpoint/2010/main" val="1780732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TextBox 3"/>
          <p:cNvSpPr txBox="1"/>
          <p:nvPr/>
        </p:nvSpPr>
        <p:spPr>
          <a:xfrm>
            <a:off x="562708" y="562708"/>
            <a:ext cx="11029070" cy="5683347"/>
          </a:xfrm>
          <a:prstGeom prst="rect">
            <a:avLst/>
          </a:prstGeom>
          <a:solidFill>
            <a:schemeClr val="tx1"/>
          </a:solidFill>
        </p:spPr>
        <p:txBody>
          <a:bodyPr wrap="square" rtlCol="0">
            <a:spAutoFit/>
          </a:bodyPr>
          <a:lstStyle/>
          <a:p>
            <a:endParaRPr lang="en-GB" dirty="0"/>
          </a:p>
        </p:txBody>
      </p:sp>
      <p:pic>
        <p:nvPicPr>
          <p:cNvPr id="31" name="Pictur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0049" y="562708"/>
            <a:ext cx="11029070" cy="5542810"/>
          </a:xfrm>
          <a:prstGeom prst="rect">
            <a:avLst/>
          </a:prstGeom>
        </p:spPr>
      </p:pic>
      <p:sp>
        <p:nvSpPr>
          <p:cNvPr id="28" name="TextBox 27"/>
          <p:cNvSpPr txBox="1"/>
          <p:nvPr/>
        </p:nvSpPr>
        <p:spPr>
          <a:xfrm>
            <a:off x="2187273" y="3357683"/>
            <a:ext cx="3947311" cy="369332"/>
          </a:xfrm>
          <a:prstGeom prst="rect">
            <a:avLst/>
          </a:prstGeom>
          <a:noFill/>
        </p:spPr>
        <p:txBody>
          <a:bodyPr wrap="square" rtlCol="0">
            <a:spAutoFit/>
          </a:bodyPr>
          <a:lstStyle/>
          <a:p>
            <a:endParaRPr lang="en-GB" dirty="0">
              <a:solidFill>
                <a:schemeClr val="bg1"/>
              </a:solidFill>
              <a:latin typeface="Comic Sans MS" panose="030F0702030302020204" pitchFamily="66" charset="0"/>
            </a:endParaRPr>
          </a:p>
        </p:txBody>
      </p:sp>
      <p:sp>
        <p:nvSpPr>
          <p:cNvPr id="30" name="TextBox 29"/>
          <p:cNvSpPr txBox="1"/>
          <p:nvPr/>
        </p:nvSpPr>
        <p:spPr>
          <a:xfrm>
            <a:off x="2494228" y="4071387"/>
            <a:ext cx="3484541" cy="369332"/>
          </a:xfrm>
          <a:prstGeom prst="rect">
            <a:avLst/>
          </a:prstGeom>
          <a:noFill/>
        </p:spPr>
        <p:txBody>
          <a:bodyPr wrap="square" rtlCol="0">
            <a:spAutoFit/>
          </a:bodyPr>
          <a:lstStyle/>
          <a:p>
            <a:r>
              <a:rPr lang="en-GB" dirty="0">
                <a:solidFill>
                  <a:schemeClr val="bg1"/>
                </a:solidFill>
                <a:latin typeface="Comic Sans MS" panose="030F0702030302020204" pitchFamily="66" charset="0"/>
              </a:rPr>
              <a:t> </a:t>
            </a:r>
            <a:r>
              <a:rPr lang="en-GB" dirty="0"/>
              <a:t>r</a:t>
            </a:r>
          </a:p>
        </p:txBody>
      </p:sp>
      <p:pic>
        <p:nvPicPr>
          <p:cNvPr id="14" name="Picture 13"/>
          <p:cNvPicPr>
            <a:picLocks noChangeAspect="1"/>
          </p:cNvPicPr>
          <p:nvPr/>
        </p:nvPicPr>
        <p:blipFill>
          <a:blip r:embed="rId3"/>
          <a:stretch>
            <a:fillRect/>
          </a:stretch>
        </p:blipFill>
        <p:spPr>
          <a:xfrm>
            <a:off x="177547" y="24000"/>
            <a:ext cx="2316681" cy="2231329"/>
          </a:xfrm>
          <a:prstGeom prst="rect">
            <a:avLst/>
          </a:prstGeom>
        </p:spPr>
      </p:pic>
      <p:pic>
        <p:nvPicPr>
          <p:cNvPr id="22" name="Picture 2" descr="MCj02900640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49581" y="626987"/>
            <a:ext cx="2643756" cy="2550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464347" y="562708"/>
            <a:ext cx="8293994" cy="5816977"/>
          </a:xfrm>
          <a:prstGeom prst="rect">
            <a:avLst/>
          </a:prstGeom>
          <a:noFill/>
        </p:spPr>
        <p:txBody>
          <a:bodyPr wrap="square" rtlCol="0">
            <a:spAutoFit/>
          </a:bodyPr>
          <a:lstStyle/>
          <a:p>
            <a:pPr algn="ctr"/>
            <a:r>
              <a:rPr lang="en-GB" sz="3200" dirty="0">
                <a:solidFill>
                  <a:srgbClr val="FF0000"/>
                </a:solidFill>
                <a:latin typeface="Berlin Sans FB Demi" panose="020E0802020502020306" pitchFamily="34" charset="0"/>
              </a:rPr>
              <a:t>Expectations</a:t>
            </a:r>
          </a:p>
          <a:p>
            <a:pPr algn="ctr"/>
            <a:endParaRPr lang="en-GB" sz="3200" dirty="0">
              <a:solidFill>
                <a:srgbClr val="FF0000"/>
              </a:solidFill>
              <a:latin typeface="Berlin Sans FB Demi" panose="020E0802020502020306" pitchFamily="34" charset="0"/>
            </a:endParaRPr>
          </a:p>
          <a:p>
            <a:pPr marL="457200" indent="-457200">
              <a:buFont typeface="Arial" panose="020B0604020202020204" pitchFamily="34" charset="0"/>
              <a:buChar char="•"/>
            </a:pPr>
            <a:r>
              <a:rPr lang="en-GB" sz="2800" dirty="0">
                <a:solidFill>
                  <a:schemeClr val="bg2">
                    <a:lumMod val="50000"/>
                  </a:schemeClr>
                </a:solidFill>
                <a:latin typeface="Berlin Sans FB Demi" panose="020E0802020502020306" pitchFamily="34" charset="0"/>
              </a:rPr>
              <a:t>You’ll hear me talk a lot this year about having high expectations of the children.</a:t>
            </a:r>
          </a:p>
          <a:p>
            <a:pPr marL="457200" indent="-457200">
              <a:buFont typeface="Arial" panose="020B0604020202020204" pitchFamily="34" charset="0"/>
              <a:buChar char="•"/>
            </a:pPr>
            <a:r>
              <a:rPr lang="en-GB" sz="2800" dirty="0">
                <a:solidFill>
                  <a:schemeClr val="bg2">
                    <a:lumMod val="50000"/>
                  </a:schemeClr>
                </a:solidFill>
                <a:latin typeface="Berlin Sans FB Demi" panose="020E0802020502020306" pitchFamily="34" charset="0"/>
              </a:rPr>
              <a:t>I’ll push them to achieve as much as they possibly can and take them out of their comfort zone.</a:t>
            </a:r>
          </a:p>
          <a:p>
            <a:pPr marL="457200" indent="-457200">
              <a:buFont typeface="Arial" panose="020B0604020202020204" pitchFamily="34" charset="0"/>
              <a:buChar char="•"/>
            </a:pPr>
            <a:r>
              <a:rPr lang="en-GB" sz="2800" dirty="0">
                <a:solidFill>
                  <a:schemeClr val="bg2">
                    <a:lumMod val="50000"/>
                  </a:schemeClr>
                </a:solidFill>
                <a:latin typeface="Berlin Sans FB Demi" panose="020E0802020502020306" pitchFamily="34" charset="0"/>
              </a:rPr>
              <a:t>When the children are at school, they’ll be worked very hard!</a:t>
            </a:r>
          </a:p>
          <a:p>
            <a:pPr marL="457200" indent="-457200">
              <a:buFont typeface="Arial" panose="020B0604020202020204" pitchFamily="34" charset="0"/>
              <a:buChar char="•"/>
            </a:pPr>
            <a:r>
              <a:rPr lang="en-GB" sz="2800" dirty="0">
                <a:solidFill>
                  <a:schemeClr val="bg2">
                    <a:lumMod val="50000"/>
                  </a:schemeClr>
                </a:solidFill>
                <a:latin typeface="Berlin Sans FB Demi" panose="020E0802020502020306" pitchFamily="34" charset="0"/>
              </a:rPr>
              <a:t>It’s very much a preparation year for secondary school.</a:t>
            </a:r>
          </a:p>
          <a:p>
            <a:pPr marL="457200" indent="-457200">
              <a:buFont typeface="Arial" panose="020B0604020202020204" pitchFamily="34" charset="0"/>
              <a:buChar char="•"/>
            </a:pPr>
            <a:r>
              <a:rPr lang="en-GB" sz="2800" dirty="0">
                <a:solidFill>
                  <a:schemeClr val="bg2">
                    <a:lumMod val="50000"/>
                  </a:schemeClr>
                </a:solidFill>
                <a:latin typeface="Berlin Sans FB Demi" panose="020E0802020502020306" pitchFamily="34" charset="0"/>
              </a:rPr>
              <a:t>If we aim high and don’t quite reach our target, we’ve hopefully achieved something!</a:t>
            </a:r>
          </a:p>
        </p:txBody>
      </p:sp>
    </p:spTree>
    <p:extLst>
      <p:ext uri="{BB962C8B-B14F-4D97-AF65-F5344CB8AC3E}">
        <p14:creationId xmlns:p14="http://schemas.microsoft.com/office/powerpoint/2010/main" val="2726330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TextBox 3"/>
          <p:cNvSpPr txBox="1"/>
          <p:nvPr/>
        </p:nvSpPr>
        <p:spPr>
          <a:xfrm>
            <a:off x="562708" y="562708"/>
            <a:ext cx="11029070" cy="5683347"/>
          </a:xfrm>
          <a:prstGeom prst="rect">
            <a:avLst/>
          </a:prstGeom>
          <a:solidFill>
            <a:schemeClr val="tx1"/>
          </a:solidFill>
        </p:spPr>
        <p:txBody>
          <a:bodyPr wrap="square" rtlCol="0">
            <a:spAutoFit/>
          </a:bodyPr>
          <a:lstStyle/>
          <a:p>
            <a:endParaRPr lang="en-GB" dirty="0"/>
          </a:p>
        </p:txBody>
      </p:sp>
      <p:pic>
        <p:nvPicPr>
          <p:cNvPr id="31" name="Pictur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0049" y="562708"/>
            <a:ext cx="11029070" cy="5542810"/>
          </a:xfrm>
          <a:prstGeom prst="rect">
            <a:avLst/>
          </a:prstGeom>
        </p:spPr>
      </p:pic>
      <p:sp>
        <p:nvSpPr>
          <p:cNvPr id="28" name="TextBox 27"/>
          <p:cNvSpPr txBox="1"/>
          <p:nvPr/>
        </p:nvSpPr>
        <p:spPr>
          <a:xfrm>
            <a:off x="2187273" y="3357683"/>
            <a:ext cx="3947311" cy="369332"/>
          </a:xfrm>
          <a:prstGeom prst="rect">
            <a:avLst/>
          </a:prstGeom>
          <a:noFill/>
        </p:spPr>
        <p:txBody>
          <a:bodyPr wrap="square" rtlCol="0">
            <a:spAutoFit/>
          </a:bodyPr>
          <a:lstStyle/>
          <a:p>
            <a:endParaRPr lang="en-GB" dirty="0">
              <a:solidFill>
                <a:schemeClr val="bg1"/>
              </a:solidFill>
              <a:latin typeface="Comic Sans MS" panose="030F0702030302020204" pitchFamily="66" charset="0"/>
            </a:endParaRPr>
          </a:p>
        </p:txBody>
      </p:sp>
      <p:sp>
        <p:nvSpPr>
          <p:cNvPr id="30" name="TextBox 29"/>
          <p:cNvSpPr txBox="1"/>
          <p:nvPr/>
        </p:nvSpPr>
        <p:spPr>
          <a:xfrm>
            <a:off x="2494228" y="4071387"/>
            <a:ext cx="3484541" cy="369332"/>
          </a:xfrm>
          <a:prstGeom prst="rect">
            <a:avLst/>
          </a:prstGeom>
          <a:noFill/>
        </p:spPr>
        <p:txBody>
          <a:bodyPr wrap="square" rtlCol="0">
            <a:spAutoFit/>
          </a:bodyPr>
          <a:lstStyle/>
          <a:p>
            <a:r>
              <a:rPr lang="en-GB" dirty="0">
                <a:solidFill>
                  <a:schemeClr val="bg1"/>
                </a:solidFill>
                <a:latin typeface="Comic Sans MS" panose="030F0702030302020204" pitchFamily="66" charset="0"/>
              </a:rPr>
              <a:t> </a:t>
            </a:r>
            <a:r>
              <a:rPr lang="en-GB" dirty="0"/>
              <a:t>r</a:t>
            </a:r>
          </a:p>
        </p:txBody>
      </p:sp>
      <p:pic>
        <p:nvPicPr>
          <p:cNvPr id="14" name="Picture 13"/>
          <p:cNvPicPr>
            <a:picLocks noChangeAspect="1"/>
          </p:cNvPicPr>
          <p:nvPr/>
        </p:nvPicPr>
        <p:blipFill>
          <a:blip r:embed="rId3"/>
          <a:stretch>
            <a:fillRect/>
          </a:stretch>
        </p:blipFill>
        <p:spPr>
          <a:xfrm>
            <a:off x="177547" y="24000"/>
            <a:ext cx="2316681" cy="2231329"/>
          </a:xfrm>
          <a:prstGeom prst="rect">
            <a:avLst/>
          </a:prstGeom>
        </p:spPr>
      </p:pic>
      <p:pic>
        <p:nvPicPr>
          <p:cNvPr id="22" name="Picture 2" descr="MCj02900640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49581" y="626987"/>
            <a:ext cx="2643756" cy="2550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2208240" y="1432217"/>
            <a:ext cx="8293994" cy="3046988"/>
          </a:xfrm>
          <a:prstGeom prst="rect">
            <a:avLst/>
          </a:prstGeom>
          <a:noFill/>
        </p:spPr>
        <p:txBody>
          <a:bodyPr wrap="square" rtlCol="0">
            <a:spAutoFit/>
          </a:bodyPr>
          <a:lstStyle/>
          <a:p>
            <a:pPr algn="ctr"/>
            <a:r>
              <a:rPr lang="en-GB" sz="3200" dirty="0">
                <a:solidFill>
                  <a:srgbClr val="FF0000"/>
                </a:solidFill>
                <a:latin typeface="Berlin Sans FB Demi" panose="020E0802020502020306" pitchFamily="34" charset="0"/>
              </a:rPr>
              <a:t>Rewards</a:t>
            </a:r>
          </a:p>
          <a:p>
            <a:pPr marL="457200" indent="-457200">
              <a:buFont typeface="Arial" panose="020B0604020202020204" pitchFamily="34" charset="0"/>
              <a:buChar char="•"/>
            </a:pPr>
            <a:r>
              <a:rPr lang="en-GB" sz="3200" dirty="0">
                <a:solidFill>
                  <a:schemeClr val="bg2">
                    <a:lumMod val="50000"/>
                  </a:schemeClr>
                </a:solidFill>
                <a:latin typeface="Berlin Sans FB Demi" panose="020E0802020502020306" pitchFamily="34" charset="0"/>
              </a:rPr>
              <a:t>Behaviour ladder</a:t>
            </a:r>
          </a:p>
          <a:p>
            <a:pPr marL="457200" indent="-457200">
              <a:buFont typeface="Arial" panose="020B0604020202020204" pitchFamily="34" charset="0"/>
              <a:buChar char="•"/>
            </a:pPr>
            <a:r>
              <a:rPr lang="en-GB" sz="3200" dirty="0">
                <a:solidFill>
                  <a:schemeClr val="bg2">
                    <a:lumMod val="50000"/>
                  </a:schemeClr>
                </a:solidFill>
                <a:latin typeface="Berlin Sans FB Demi" panose="020E0802020502020306" pitchFamily="34" charset="0"/>
              </a:rPr>
              <a:t>House Points</a:t>
            </a:r>
          </a:p>
          <a:p>
            <a:pPr marL="457200" indent="-457200">
              <a:buFont typeface="Arial" panose="020B0604020202020204" pitchFamily="34" charset="0"/>
              <a:buChar char="•"/>
            </a:pPr>
            <a:r>
              <a:rPr lang="en-GB" sz="3200" dirty="0">
                <a:solidFill>
                  <a:schemeClr val="bg2">
                    <a:lumMod val="50000"/>
                  </a:schemeClr>
                </a:solidFill>
                <a:latin typeface="Berlin Sans FB Demi" panose="020E0802020502020306" pitchFamily="34" charset="0"/>
              </a:rPr>
              <a:t>Dojo Points – Not used</a:t>
            </a:r>
          </a:p>
          <a:p>
            <a:pPr marL="457200" indent="-457200">
              <a:buFont typeface="Arial" panose="020B0604020202020204" pitchFamily="34" charset="0"/>
              <a:buChar char="•"/>
            </a:pPr>
            <a:r>
              <a:rPr lang="en-GB" sz="3200" dirty="0">
                <a:solidFill>
                  <a:schemeClr val="bg2">
                    <a:lumMod val="50000"/>
                  </a:schemeClr>
                </a:solidFill>
                <a:latin typeface="Berlin Sans FB Demi" panose="020E0802020502020306" pitchFamily="34" charset="0"/>
              </a:rPr>
              <a:t>Reach award</a:t>
            </a:r>
            <a:endParaRPr lang="en-GB" sz="3200" dirty="0">
              <a:solidFill>
                <a:srgbClr val="FF0000"/>
              </a:solidFill>
              <a:latin typeface="Berlin Sans FB Demi" panose="020E0802020502020306" pitchFamily="34" charset="0"/>
            </a:endParaRPr>
          </a:p>
          <a:p>
            <a:endParaRPr lang="en-GB" sz="3200" dirty="0">
              <a:solidFill>
                <a:schemeClr val="bg2">
                  <a:lumMod val="50000"/>
                </a:schemeClr>
              </a:solidFill>
              <a:latin typeface="Berlin Sans FB Demi" panose="020E0802020502020306" pitchFamily="34" charset="0"/>
            </a:endParaRPr>
          </a:p>
        </p:txBody>
      </p:sp>
    </p:spTree>
    <p:extLst>
      <p:ext uri="{BB962C8B-B14F-4D97-AF65-F5344CB8AC3E}">
        <p14:creationId xmlns:p14="http://schemas.microsoft.com/office/powerpoint/2010/main" val="4040593852"/>
      </p:ext>
    </p:extLst>
  </p:cSld>
  <p:clrMapOvr>
    <a:masterClrMapping/>
  </p:clrMapOvr>
  <p:transition spd="med">
    <p:pull/>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TextBox 3"/>
          <p:cNvSpPr txBox="1"/>
          <p:nvPr/>
        </p:nvSpPr>
        <p:spPr>
          <a:xfrm>
            <a:off x="562708" y="562708"/>
            <a:ext cx="11029070" cy="5683347"/>
          </a:xfrm>
          <a:prstGeom prst="rect">
            <a:avLst/>
          </a:prstGeom>
          <a:solidFill>
            <a:schemeClr val="tx1"/>
          </a:solidFill>
        </p:spPr>
        <p:txBody>
          <a:bodyPr wrap="square" rtlCol="0">
            <a:spAutoFit/>
          </a:bodyPr>
          <a:lstStyle/>
          <a:p>
            <a:endParaRPr lang="en-GB" dirty="0"/>
          </a:p>
        </p:txBody>
      </p:sp>
      <p:pic>
        <p:nvPicPr>
          <p:cNvPr id="31" name="Pictur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0049" y="562708"/>
            <a:ext cx="11029070" cy="5542810"/>
          </a:xfrm>
          <a:prstGeom prst="rect">
            <a:avLst/>
          </a:prstGeom>
        </p:spPr>
      </p:pic>
      <p:sp>
        <p:nvSpPr>
          <p:cNvPr id="28" name="TextBox 27"/>
          <p:cNvSpPr txBox="1"/>
          <p:nvPr/>
        </p:nvSpPr>
        <p:spPr>
          <a:xfrm>
            <a:off x="2187273" y="3357683"/>
            <a:ext cx="3947311" cy="369332"/>
          </a:xfrm>
          <a:prstGeom prst="rect">
            <a:avLst/>
          </a:prstGeom>
          <a:noFill/>
        </p:spPr>
        <p:txBody>
          <a:bodyPr wrap="square" rtlCol="0">
            <a:spAutoFit/>
          </a:bodyPr>
          <a:lstStyle/>
          <a:p>
            <a:endParaRPr lang="en-GB" dirty="0">
              <a:solidFill>
                <a:schemeClr val="bg1"/>
              </a:solidFill>
              <a:latin typeface="Comic Sans MS" panose="030F0702030302020204" pitchFamily="66" charset="0"/>
            </a:endParaRPr>
          </a:p>
        </p:txBody>
      </p:sp>
      <p:sp>
        <p:nvSpPr>
          <p:cNvPr id="30" name="TextBox 29"/>
          <p:cNvSpPr txBox="1"/>
          <p:nvPr/>
        </p:nvSpPr>
        <p:spPr>
          <a:xfrm>
            <a:off x="2494228" y="4071387"/>
            <a:ext cx="3484541" cy="369332"/>
          </a:xfrm>
          <a:prstGeom prst="rect">
            <a:avLst/>
          </a:prstGeom>
          <a:noFill/>
        </p:spPr>
        <p:txBody>
          <a:bodyPr wrap="square" rtlCol="0">
            <a:spAutoFit/>
          </a:bodyPr>
          <a:lstStyle/>
          <a:p>
            <a:r>
              <a:rPr lang="en-GB" dirty="0">
                <a:solidFill>
                  <a:schemeClr val="bg1"/>
                </a:solidFill>
                <a:latin typeface="Comic Sans MS" panose="030F0702030302020204" pitchFamily="66" charset="0"/>
              </a:rPr>
              <a:t> </a:t>
            </a:r>
            <a:r>
              <a:rPr lang="en-GB" dirty="0"/>
              <a:t>r</a:t>
            </a:r>
          </a:p>
        </p:txBody>
      </p:sp>
      <p:pic>
        <p:nvPicPr>
          <p:cNvPr id="14" name="Picture 13"/>
          <p:cNvPicPr>
            <a:picLocks noChangeAspect="1"/>
          </p:cNvPicPr>
          <p:nvPr/>
        </p:nvPicPr>
        <p:blipFill>
          <a:blip r:embed="rId3"/>
          <a:stretch>
            <a:fillRect/>
          </a:stretch>
        </p:blipFill>
        <p:spPr>
          <a:xfrm>
            <a:off x="177547" y="24000"/>
            <a:ext cx="2316681" cy="2231329"/>
          </a:xfrm>
          <a:prstGeom prst="rect">
            <a:avLst/>
          </a:prstGeom>
        </p:spPr>
      </p:pic>
      <p:pic>
        <p:nvPicPr>
          <p:cNvPr id="22" name="Picture 2" descr="MCj02900640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49581" y="626987"/>
            <a:ext cx="2643756" cy="2550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226159" y="2255329"/>
            <a:ext cx="8293994" cy="3046988"/>
          </a:xfrm>
          <a:prstGeom prst="rect">
            <a:avLst/>
          </a:prstGeom>
          <a:noFill/>
        </p:spPr>
        <p:txBody>
          <a:bodyPr wrap="square" rtlCol="0">
            <a:spAutoFit/>
          </a:bodyPr>
          <a:lstStyle/>
          <a:p>
            <a:pPr algn="ctr"/>
            <a:r>
              <a:rPr lang="en-GB" sz="3200" dirty="0">
                <a:solidFill>
                  <a:srgbClr val="FF0000"/>
                </a:solidFill>
                <a:latin typeface="Berlin Sans FB Demi" panose="020E0802020502020306" pitchFamily="34" charset="0"/>
              </a:rPr>
              <a:t>Knowledge Blocks Throughout the Year</a:t>
            </a:r>
          </a:p>
          <a:p>
            <a:pPr algn="ctr"/>
            <a:endParaRPr lang="en-GB" sz="3200" dirty="0">
              <a:solidFill>
                <a:srgbClr val="FF0000"/>
              </a:solidFill>
              <a:latin typeface="Berlin Sans FB Demi" panose="020E0802020502020306" pitchFamily="34" charset="0"/>
            </a:endParaRPr>
          </a:p>
          <a:p>
            <a:pPr algn="ctr"/>
            <a:r>
              <a:rPr lang="en-GB" sz="3200" dirty="0">
                <a:solidFill>
                  <a:srgbClr val="FF0000"/>
                </a:solidFill>
                <a:latin typeface="Berlin Sans FB Demi" panose="020E0802020502020306" pitchFamily="34" charset="0"/>
              </a:rPr>
              <a:t>The Industrial Revolution</a:t>
            </a:r>
          </a:p>
          <a:p>
            <a:pPr algn="ctr"/>
            <a:r>
              <a:rPr lang="en-GB" sz="3200" dirty="0">
                <a:solidFill>
                  <a:srgbClr val="FF0000"/>
                </a:solidFill>
                <a:latin typeface="Berlin Sans FB Demi" panose="020E0802020502020306" pitchFamily="34" charset="0"/>
              </a:rPr>
              <a:t>China</a:t>
            </a:r>
          </a:p>
          <a:p>
            <a:pPr algn="ctr"/>
            <a:r>
              <a:rPr lang="en-GB" sz="3200" dirty="0">
                <a:solidFill>
                  <a:srgbClr val="FF0000"/>
                </a:solidFill>
                <a:latin typeface="Berlin Sans FB Demi" panose="020E0802020502020306" pitchFamily="34" charset="0"/>
              </a:rPr>
              <a:t>Ancient Maya</a:t>
            </a:r>
          </a:p>
          <a:p>
            <a:endParaRPr lang="en-GB" sz="3200" dirty="0">
              <a:solidFill>
                <a:schemeClr val="bg2">
                  <a:lumMod val="50000"/>
                </a:schemeClr>
              </a:solidFill>
              <a:latin typeface="Berlin Sans FB Demi" panose="020E0802020502020306" pitchFamily="34" charset="0"/>
            </a:endParaRPr>
          </a:p>
        </p:txBody>
      </p:sp>
    </p:spTree>
    <p:extLst>
      <p:ext uri="{BB962C8B-B14F-4D97-AF65-F5344CB8AC3E}">
        <p14:creationId xmlns:p14="http://schemas.microsoft.com/office/powerpoint/2010/main" val="25881290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TextBox 3"/>
          <p:cNvSpPr txBox="1"/>
          <p:nvPr/>
        </p:nvSpPr>
        <p:spPr>
          <a:xfrm>
            <a:off x="562708" y="562708"/>
            <a:ext cx="11029070" cy="5683347"/>
          </a:xfrm>
          <a:prstGeom prst="rect">
            <a:avLst/>
          </a:prstGeom>
          <a:solidFill>
            <a:schemeClr val="tx1"/>
          </a:solidFill>
        </p:spPr>
        <p:txBody>
          <a:bodyPr wrap="square" rtlCol="0">
            <a:spAutoFit/>
          </a:bodyPr>
          <a:lstStyle/>
          <a:p>
            <a:endParaRPr lang="en-GB" dirty="0"/>
          </a:p>
        </p:txBody>
      </p:sp>
      <p:pic>
        <p:nvPicPr>
          <p:cNvPr id="31" name="Pictur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0049" y="562708"/>
            <a:ext cx="11029070" cy="5542810"/>
          </a:xfrm>
          <a:prstGeom prst="rect">
            <a:avLst/>
          </a:prstGeom>
        </p:spPr>
      </p:pic>
      <p:sp>
        <p:nvSpPr>
          <p:cNvPr id="28" name="TextBox 27"/>
          <p:cNvSpPr txBox="1"/>
          <p:nvPr/>
        </p:nvSpPr>
        <p:spPr>
          <a:xfrm>
            <a:off x="2187273" y="3357683"/>
            <a:ext cx="3947311" cy="369332"/>
          </a:xfrm>
          <a:prstGeom prst="rect">
            <a:avLst/>
          </a:prstGeom>
          <a:noFill/>
        </p:spPr>
        <p:txBody>
          <a:bodyPr wrap="square" rtlCol="0">
            <a:spAutoFit/>
          </a:bodyPr>
          <a:lstStyle/>
          <a:p>
            <a:endParaRPr lang="en-GB" dirty="0">
              <a:solidFill>
                <a:schemeClr val="bg1"/>
              </a:solidFill>
              <a:latin typeface="Comic Sans MS" panose="030F0702030302020204" pitchFamily="66" charset="0"/>
            </a:endParaRPr>
          </a:p>
        </p:txBody>
      </p:sp>
      <p:sp>
        <p:nvSpPr>
          <p:cNvPr id="30" name="TextBox 29"/>
          <p:cNvSpPr txBox="1"/>
          <p:nvPr/>
        </p:nvSpPr>
        <p:spPr>
          <a:xfrm>
            <a:off x="2494228" y="4071387"/>
            <a:ext cx="3484541" cy="369332"/>
          </a:xfrm>
          <a:prstGeom prst="rect">
            <a:avLst/>
          </a:prstGeom>
          <a:noFill/>
        </p:spPr>
        <p:txBody>
          <a:bodyPr wrap="square" rtlCol="0">
            <a:spAutoFit/>
          </a:bodyPr>
          <a:lstStyle/>
          <a:p>
            <a:r>
              <a:rPr lang="en-GB" dirty="0">
                <a:solidFill>
                  <a:schemeClr val="bg1"/>
                </a:solidFill>
                <a:latin typeface="Comic Sans MS" panose="030F0702030302020204" pitchFamily="66" charset="0"/>
              </a:rPr>
              <a:t> </a:t>
            </a:r>
            <a:r>
              <a:rPr lang="en-GB" dirty="0"/>
              <a:t>r</a:t>
            </a:r>
          </a:p>
        </p:txBody>
      </p:sp>
      <p:pic>
        <p:nvPicPr>
          <p:cNvPr id="14" name="Picture 13"/>
          <p:cNvPicPr>
            <a:picLocks noChangeAspect="1"/>
          </p:cNvPicPr>
          <p:nvPr/>
        </p:nvPicPr>
        <p:blipFill>
          <a:blip r:embed="rId3"/>
          <a:stretch>
            <a:fillRect/>
          </a:stretch>
        </p:blipFill>
        <p:spPr>
          <a:xfrm>
            <a:off x="177547" y="24000"/>
            <a:ext cx="2316681" cy="2231329"/>
          </a:xfrm>
          <a:prstGeom prst="rect">
            <a:avLst/>
          </a:prstGeom>
        </p:spPr>
      </p:pic>
      <p:pic>
        <p:nvPicPr>
          <p:cNvPr id="22" name="Picture 2" descr="MCj02900640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49581" y="626987"/>
            <a:ext cx="2643756" cy="2550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735338" y="1717943"/>
            <a:ext cx="8293994" cy="3539430"/>
          </a:xfrm>
          <a:prstGeom prst="rect">
            <a:avLst/>
          </a:prstGeom>
          <a:noFill/>
        </p:spPr>
        <p:txBody>
          <a:bodyPr wrap="square" rtlCol="0">
            <a:spAutoFit/>
          </a:bodyPr>
          <a:lstStyle/>
          <a:p>
            <a:pPr algn="ctr"/>
            <a:r>
              <a:rPr lang="en-GB" sz="3200" dirty="0">
                <a:solidFill>
                  <a:srgbClr val="FF0000"/>
                </a:solidFill>
                <a:latin typeface="Berlin Sans FB Demi" panose="020E0802020502020306" pitchFamily="34" charset="0"/>
              </a:rPr>
              <a:t>Homework</a:t>
            </a:r>
          </a:p>
          <a:p>
            <a:pPr marL="457200" indent="-457200">
              <a:buFont typeface="Arial" panose="020B0604020202020204" pitchFamily="34" charset="0"/>
              <a:buChar char="•"/>
            </a:pPr>
            <a:r>
              <a:rPr lang="en-GB" sz="3200" dirty="0">
                <a:solidFill>
                  <a:schemeClr val="bg2">
                    <a:lumMod val="50000"/>
                  </a:schemeClr>
                </a:solidFill>
                <a:latin typeface="Berlin Sans FB Demi" panose="020E0802020502020306" pitchFamily="34" charset="0"/>
              </a:rPr>
              <a:t>Reading at home- independently &amp; interactively </a:t>
            </a:r>
          </a:p>
          <a:p>
            <a:pPr marL="457200" indent="-457200">
              <a:buFont typeface="Arial" panose="020B0604020202020204" pitchFamily="34" charset="0"/>
              <a:buChar char="•"/>
            </a:pPr>
            <a:r>
              <a:rPr lang="en-GB" sz="3200" dirty="0">
                <a:solidFill>
                  <a:schemeClr val="bg2">
                    <a:lumMod val="50000"/>
                  </a:schemeClr>
                </a:solidFill>
                <a:latin typeface="Berlin Sans FB Demi" panose="020E0802020502020306" pitchFamily="34" charset="0"/>
              </a:rPr>
              <a:t>Spelling Tests/lists</a:t>
            </a:r>
          </a:p>
          <a:p>
            <a:pPr marL="457200" indent="-457200">
              <a:buFont typeface="Arial" panose="020B0604020202020204" pitchFamily="34" charset="0"/>
              <a:buChar char="•"/>
            </a:pPr>
            <a:r>
              <a:rPr lang="en-GB" sz="3200" dirty="0">
                <a:solidFill>
                  <a:schemeClr val="bg2">
                    <a:lumMod val="50000"/>
                  </a:schemeClr>
                </a:solidFill>
                <a:latin typeface="Berlin Sans FB Demi" panose="020E0802020502020306" pitchFamily="34" charset="0"/>
              </a:rPr>
              <a:t>Maths or English</a:t>
            </a:r>
          </a:p>
          <a:p>
            <a:pPr marL="457200" indent="-457200">
              <a:buFont typeface="Arial" panose="020B0604020202020204" pitchFamily="34" charset="0"/>
              <a:buChar char="•"/>
            </a:pPr>
            <a:r>
              <a:rPr lang="en-GB" sz="3200" dirty="0">
                <a:solidFill>
                  <a:schemeClr val="bg2">
                    <a:lumMod val="50000"/>
                  </a:schemeClr>
                </a:solidFill>
                <a:latin typeface="Berlin Sans FB Demi" panose="020E0802020502020306" pitchFamily="34" charset="0"/>
              </a:rPr>
              <a:t>This will increase towards the end of the year.</a:t>
            </a:r>
          </a:p>
        </p:txBody>
      </p:sp>
    </p:spTree>
    <p:extLst>
      <p:ext uri="{BB962C8B-B14F-4D97-AF65-F5344CB8AC3E}">
        <p14:creationId xmlns:p14="http://schemas.microsoft.com/office/powerpoint/2010/main" val="8738308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TextBox 3"/>
          <p:cNvSpPr txBox="1"/>
          <p:nvPr/>
        </p:nvSpPr>
        <p:spPr>
          <a:xfrm>
            <a:off x="562708" y="562708"/>
            <a:ext cx="11029070" cy="5683347"/>
          </a:xfrm>
          <a:prstGeom prst="rect">
            <a:avLst/>
          </a:prstGeom>
          <a:solidFill>
            <a:schemeClr val="tx1"/>
          </a:solidFill>
        </p:spPr>
        <p:txBody>
          <a:bodyPr wrap="square" rtlCol="0">
            <a:spAutoFit/>
          </a:bodyPr>
          <a:lstStyle/>
          <a:p>
            <a:endParaRPr lang="en-GB" dirty="0"/>
          </a:p>
        </p:txBody>
      </p:sp>
      <p:pic>
        <p:nvPicPr>
          <p:cNvPr id="31" name="Pictur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5825" y="586278"/>
            <a:ext cx="11029070" cy="5542810"/>
          </a:xfrm>
          <a:prstGeom prst="rect">
            <a:avLst/>
          </a:prstGeom>
        </p:spPr>
      </p:pic>
      <p:sp>
        <p:nvSpPr>
          <p:cNvPr id="28" name="TextBox 27"/>
          <p:cNvSpPr txBox="1"/>
          <p:nvPr/>
        </p:nvSpPr>
        <p:spPr>
          <a:xfrm>
            <a:off x="2187273" y="3357683"/>
            <a:ext cx="3947311" cy="369332"/>
          </a:xfrm>
          <a:prstGeom prst="rect">
            <a:avLst/>
          </a:prstGeom>
          <a:noFill/>
        </p:spPr>
        <p:txBody>
          <a:bodyPr wrap="square" rtlCol="0">
            <a:spAutoFit/>
          </a:bodyPr>
          <a:lstStyle/>
          <a:p>
            <a:endParaRPr lang="en-GB" dirty="0">
              <a:solidFill>
                <a:schemeClr val="bg1"/>
              </a:solidFill>
              <a:latin typeface="Comic Sans MS" panose="030F0702030302020204" pitchFamily="66" charset="0"/>
            </a:endParaRPr>
          </a:p>
        </p:txBody>
      </p:sp>
      <p:sp>
        <p:nvSpPr>
          <p:cNvPr id="30" name="TextBox 29"/>
          <p:cNvSpPr txBox="1"/>
          <p:nvPr/>
        </p:nvSpPr>
        <p:spPr>
          <a:xfrm>
            <a:off x="2494228" y="4071387"/>
            <a:ext cx="3484541" cy="369332"/>
          </a:xfrm>
          <a:prstGeom prst="rect">
            <a:avLst/>
          </a:prstGeom>
          <a:noFill/>
        </p:spPr>
        <p:txBody>
          <a:bodyPr wrap="square" rtlCol="0">
            <a:spAutoFit/>
          </a:bodyPr>
          <a:lstStyle/>
          <a:p>
            <a:r>
              <a:rPr lang="en-GB" dirty="0">
                <a:solidFill>
                  <a:schemeClr val="bg1"/>
                </a:solidFill>
                <a:latin typeface="Comic Sans MS" panose="030F0702030302020204" pitchFamily="66" charset="0"/>
              </a:rPr>
              <a:t> </a:t>
            </a:r>
            <a:r>
              <a:rPr lang="en-GB" dirty="0"/>
              <a:t>r</a:t>
            </a:r>
          </a:p>
        </p:txBody>
      </p:sp>
      <p:pic>
        <p:nvPicPr>
          <p:cNvPr id="14" name="Picture 13"/>
          <p:cNvPicPr>
            <a:picLocks noChangeAspect="1"/>
          </p:cNvPicPr>
          <p:nvPr/>
        </p:nvPicPr>
        <p:blipFill>
          <a:blip r:embed="rId3"/>
          <a:stretch>
            <a:fillRect/>
          </a:stretch>
        </p:blipFill>
        <p:spPr>
          <a:xfrm>
            <a:off x="177547" y="24000"/>
            <a:ext cx="2316681" cy="2231329"/>
          </a:xfrm>
          <a:prstGeom prst="rect">
            <a:avLst/>
          </a:prstGeom>
        </p:spPr>
      </p:pic>
      <p:pic>
        <p:nvPicPr>
          <p:cNvPr id="22" name="Picture 2" descr="MCj02900640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49581" y="626987"/>
            <a:ext cx="2643756" cy="2550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067135" y="1587968"/>
            <a:ext cx="9823268" cy="4031873"/>
          </a:xfrm>
          <a:prstGeom prst="rect">
            <a:avLst/>
          </a:prstGeom>
          <a:noFill/>
        </p:spPr>
        <p:txBody>
          <a:bodyPr wrap="square" rtlCol="0">
            <a:spAutoFit/>
          </a:bodyPr>
          <a:lstStyle/>
          <a:p>
            <a:pPr marL="457200" indent="-457200" algn="ctr">
              <a:buFont typeface="Arial" panose="020B0604020202020204" pitchFamily="34" charset="0"/>
              <a:buChar char="•"/>
            </a:pPr>
            <a:r>
              <a:rPr lang="en-GB" sz="3200" dirty="0">
                <a:solidFill>
                  <a:srgbClr val="FF0000"/>
                </a:solidFill>
                <a:latin typeface="Berlin Sans FB Demi" panose="020E0802020502020306" pitchFamily="34" charset="0"/>
              </a:rPr>
              <a:t>Year 6 SATS</a:t>
            </a:r>
          </a:p>
          <a:p>
            <a:pPr marL="457200" indent="-457200" algn="ctr">
              <a:buFont typeface="Arial" panose="020B0604020202020204" pitchFamily="34" charset="0"/>
              <a:buChar char="•"/>
            </a:pPr>
            <a:endParaRPr lang="en-GB" sz="3200" b="0" i="0" dirty="0">
              <a:solidFill>
                <a:srgbClr val="001D35"/>
              </a:solidFill>
              <a:effectLst/>
              <a:latin typeface="Google Sans"/>
            </a:endParaRPr>
          </a:p>
          <a:p>
            <a:pPr marL="457200" indent="-457200" algn="ctr">
              <a:buFont typeface="Arial" panose="020B0604020202020204" pitchFamily="34" charset="0"/>
              <a:buChar char="•"/>
            </a:pPr>
            <a:r>
              <a:rPr lang="en-GB" sz="3200" dirty="0">
                <a:solidFill>
                  <a:schemeClr val="bg2">
                    <a:lumMod val="50000"/>
                  </a:schemeClr>
                </a:solidFill>
                <a:latin typeface="Berlin Sans FB Demi" panose="020E0802020502020306" pitchFamily="34" charset="0"/>
              </a:rPr>
              <a:t>Monday, May 11th to Thursday, May 14</a:t>
            </a:r>
            <a:r>
              <a:rPr lang="en-GB" sz="3200" baseline="30000" dirty="0">
                <a:solidFill>
                  <a:schemeClr val="bg2">
                    <a:lumMod val="50000"/>
                  </a:schemeClr>
                </a:solidFill>
                <a:latin typeface="Berlin Sans FB Demi" panose="020E0802020502020306" pitchFamily="34" charset="0"/>
              </a:rPr>
              <a:t>th</a:t>
            </a:r>
            <a:endParaRPr lang="en-GB" sz="3200" dirty="0">
              <a:solidFill>
                <a:schemeClr val="bg2">
                  <a:lumMod val="50000"/>
                </a:schemeClr>
              </a:solidFill>
              <a:latin typeface="Berlin Sans FB Demi" panose="020E0802020502020306" pitchFamily="34" charset="0"/>
            </a:endParaRPr>
          </a:p>
          <a:p>
            <a:pPr marL="457200" indent="-457200" algn="ctr">
              <a:buFont typeface="Arial" panose="020B0604020202020204" pitchFamily="34" charset="0"/>
              <a:buChar char="•"/>
            </a:pPr>
            <a:r>
              <a:rPr lang="en-GB" sz="3200" dirty="0">
                <a:solidFill>
                  <a:schemeClr val="bg2">
                    <a:lumMod val="50000"/>
                  </a:schemeClr>
                </a:solidFill>
                <a:latin typeface="Berlin Sans FB Demi" panose="020E0802020502020306" pitchFamily="34" charset="0"/>
              </a:rPr>
              <a:t>Very similar to the assessments that they’ve been doing every term in school.</a:t>
            </a:r>
          </a:p>
          <a:p>
            <a:pPr marL="457200" indent="-457200">
              <a:buFont typeface="Arial" panose="020B0604020202020204" pitchFamily="34" charset="0"/>
              <a:buChar char="•"/>
            </a:pPr>
            <a:r>
              <a:rPr lang="en-GB" sz="3200" dirty="0">
                <a:solidFill>
                  <a:schemeClr val="bg2">
                    <a:lumMod val="50000"/>
                  </a:schemeClr>
                </a:solidFill>
                <a:latin typeface="Berlin Sans FB Demi" panose="020E0802020502020306" pitchFamily="34" charset="0"/>
              </a:rPr>
              <a:t>Nationally marked and data released.</a:t>
            </a:r>
          </a:p>
          <a:p>
            <a:pPr marL="457200" indent="-457200">
              <a:buFont typeface="Arial" panose="020B0604020202020204" pitchFamily="34" charset="0"/>
              <a:buChar char="•"/>
            </a:pPr>
            <a:r>
              <a:rPr lang="en-GB" sz="3200" dirty="0">
                <a:solidFill>
                  <a:schemeClr val="bg2">
                    <a:lumMod val="50000"/>
                  </a:schemeClr>
                </a:solidFill>
                <a:latin typeface="Berlin Sans FB Demi" panose="020E0802020502020306" pitchFamily="34" charset="0"/>
              </a:rPr>
              <a:t>Practice papers completed often to prepare the children.</a:t>
            </a:r>
          </a:p>
        </p:txBody>
      </p:sp>
    </p:spTree>
    <p:extLst>
      <p:ext uri="{BB962C8B-B14F-4D97-AF65-F5344CB8AC3E}">
        <p14:creationId xmlns:p14="http://schemas.microsoft.com/office/powerpoint/2010/main" val="31378104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TextBox 3"/>
          <p:cNvSpPr txBox="1"/>
          <p:nvPr/>
        </p:nvSpPr>
        <p:spPr>
          <a:xfrm>
            <a:off x="562708" y="562708"/>
            <a:ext cx="11029070" cy="5683347"/>
          </a:xfrm>
          <a:prstGeom prst="rect">
            <a:avLst/>
          </a:prstGeom>
          <a:solidFill>
            <a:schemeClr val="tx1"/>
          </a:solidFill>
        </p:spPr>
        <p:txBody>
          <a:bodyPr wrap="square" rtlCol="0">
            <a:spAutoFit/>
          </a:bodyPr>
          <a:lstStyle/>
          <a:p>
            <a:endParaRPr lang="en-GB" dirty="0"/>
          </a:p>
        </p:txBody>
      </p:sp>
      <p:pic>
        <p:nvPicPr>
          <p:cNvPr id="31" name="Pictur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5825" y="586278"/>
            <a:ext cx="11029070" cy="5542810"/>
          </a:xfrm>
          <a:prstGeom prst="rect">
            <a:avLst/>
          </a:prstGeom>
        </p:spPr>
      </p:pic>
      <p:sp>
        <p:nvSpPr>
          <p:cNvPr id="28" name="TextBox 27"/>
          <p:cNvSpPr txBox="1"/>
          <p:nvPr/>
        </p:nvSpPr>
        <p:spPr>
          <a:xfrm>
            <a:off x="2187273" y="3357683"/>
            <a:ext cx="3947311" cy="369332"/>
          </a:xfrm>
          <a:prstGeom prst="rect">
            <a:avLst/>
          </a:prstGeom>
          <a:noFill/>
        </p:spPr>
        <p:txBody>
          <a:bodyPr wrap="square" rtlCol="0">
            <a:spAutoFit/>
          </a:bodyPr>
          <a:lstStyle/>
          <a:p>
            <a:endParaRPr lang="en-GB" dirty="0">
              <a:solidFill>
                <a:schemeClr val="bg1"/>
              </a:solidFill>
              <a:latin typeface="Comic Sans MS" panose="030F0702030302020204" pitchFamily="66" charset="0"/>
            </a:endParaRPr>
          </a:p>
        </p:txBody>
      </p:sp>
      <p:sp>
        <p:nvSpPr>
          <p:cNvPr id="30" name="TextBox 29"/>
          <p:cNvSpPr txBox="1"/>
          <p:nvPr/>
        </p:nvSpPr>
        <p:spPr>
          <a:xfrm>
            <a:off x="2494228" y="4071387"/>
            <a:ext cx="3484541" cy="369332"/>
          </a:xfrm>
          <a:prstGeom prst="rect">
            <a:avLst/>
          </a:prstGeom>
          <a:noFill/>
        </p:spPr>
        <p:txBody>
          <a:bodyPr wrap="square" rtlCol="0">
            <a:spAutoFit/>
          </a:bodyPr>
          <a:lstStyle/>
          <a:p>
            <a:r>
              <a:rPr lang="en-GB" dirty="0">
                <a:solidFill>
                  <a:schemeClr val="bg1"/>
                </a:solidFill>
                <a:latin typeface="Comic Sans MS" panose="030F0702030302020204" pitchFamily="66" charset="0"/>
              </a:rPr>
              <a:t> </a:t>
            </a:r>
            <a:r>
              <a:rPr lang="en-GB" dirty="0"/>
              <a:t>r</a:t>
            </a:r>
          </a:p>
        </p:txBody>
      </p:sp>
      <p:pic>
        <p:nvPicPr>
          <p:cNvPr id="14" name="Picture 13"/>
          <p:cNvPicPr>
            <a:picLocks noChangeAspect="1"/>
          </p:cNvPicPr>
          <p:nvPr/>
        </p:nvPicPr>
        <p:blipFill>
          <a:blip r:embed="rId3"/>
          <a:stretch>
            <a:fillRect/>
          </a:stretch>
        </p:blipFill>
        <p:spPr>
          <a:xfrm>
            <a:off x="177547" y="24000"/>
            <a:ext cx="2316681" cy="2231329"/>
          </a:xfrm>
          <a:prstGeom prst="rect">
            <a:avLst/>
          </a:prstGeom>
        </p:spPr>
      </p:pic>
      <p:pic>
        <p:nvPicPr>
          <p:cNvPr id="22" name="Picture 2" descr="MCj02900640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49581" y="626987"/>
            <a:ext cx="2643756" cy="2550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957407" y="1902072"/>
            <a:ext cx="9823268" cy="5509200"/>
          </a:xfrm>
          <a:prstGeom prst="rect">
            <a:avLst/>
          </a:prstGeom>
          <a:noFill/>
        </p:spPr>
        <p:txBody>
          <a:bodyPr wrap="square" rtlCol="0">
            <a:spAutoFit/>
          </a:bodyPr>
          <a:lstStyle/>
          <a:p>
            <a:pPr algn="ctr"/>
            <a:r>
              <a:rPr lang="en-GB" sz="3200" dirty="0">
                <a:solidFill>
                  <a:srgbClr val="FF0000"/>
                </a:solidFill>
                <a:latin typeface="Berlin Sans FB Demi" panose="020E0802020502020306" pitchFamily="34" charset="0"/>
              </a:rPr>
              <a:t> Online Safety</a:t>
            </a:r>
          </a:p>
          <a:p>
            <a:pPr marL="457200" indent="-457200">
              <a:buFont typeface="Arial" panose="020B0604020202020204" pitchFamily="34" charset="0"/>
              <a:buChar char="•"/>
            </a:pPr>
            <a:r>
              <a:rPr lang="en-GB" sz="3200" dirty="0">
                <a:solidFill>
                  <a:srgbClr val="FF0000"/>
                </a:solidFill>
                <a:latin typeface="Berlin Sans FB Demi" panose="020E0802020502020306" pitchFamily="34" charset="0"/>
              </a:rPr>
              <a:t>Passwords</a:t>
            </a:r>
          </a:p>
          <a:p>
            <a:pPr marL="457200" indent="-457200">
              <a:buFont typeface="Arial" panose="020B0604020202020204" pitchFamily="34" charset="0"/>
              <a:buChar char="•"/>
            </a:pPr>
            <a:r>
              <a:rPr lang="en-GB" sz="3200" dirty="0">
                <a:solidFill>
                  <a:srgbClr val="FF0000"/>
                </a:solidFill>
                <a:latin typeface="Berlin Sans FB Demi" panose="020E0802020502020306" pitchFamily="34" charset="0"/>
              </a:rPr>
              <a:t>Checking your child’s devices</a:t>
            </a:r>
          </a:p>
          <a:p>
            <a:pPr marL="457200" indent="-457200">
              <a:buFont typeface="Arial" panose="020B0604020202020204" pitchFamily="34" charset="0"/>
              <a:buChar char="•"/>
            </a:pPr>
            <a:r>
              <a:rPr lang="en-GB" sz="3200" dirty="0">
                <a:solidFill>
                  <a:srgbClr val="FF0000"/>
                </a:solidFill>
                <a:latin typeface="Berlin Sans FB Demi" panose="020E0802020502020306" pitchFamily="34" charset="0"/>
              </a:rPr>
              <a:t>Parental Locks</a:t>
            </a:r>
          </a:p>
          <a:p>
            <a:pPr marL="457200" indent="-457200">
              <a:buFont typeface="Arial" panose="020B0604020202020204" pitchFamily="34" charset="0"/>
              <a:buChar char="•"/>
            </a:pPr>
            <a:r>
              <a:rPr lang="en-GB" sz="3200" dirty="0">
                <a:solidFill>
                  <a:srgbClr val="FF0000"/>
                </a:solidFill>
                <a:latin typeface="Berlin Sans FB Demi" panose="020E0802020502020306" pitchFamily="34" charset="0"/>
              </a:rPr>
              <a:t>Monitoring Group Chats</a:t>
            </a:r>
          </a:p>
          <a:p>
            <a:pPr marL="457200" indent="-457200">
              <a:buFont typeface="Arial" panose="020B0604020202020204" pitchFamily="34" charset="0"/>
              <a:buChar char="•"/>
            </a:pPr>
            <a:r>
              <a:rPr lang="en-GB" sz="3200" dirty="0">
                <a:solidFill>
                  <a:srgbClr val="FF0000"/>
                </a:solidFill>
                <a:latin typeface="Berlin Sans FB Demi" panose="020E0802020502020306" pitchFamily="34" charset="0"/>
              </a:rPr>
              <a:t>Do you </a:t>
            </a:r>
            <a:r>
              <a:rPr lang="en-GB" sz="3200" b="1" u="sng" dirty="0">
                <a:solidFill>
                  <a:srgbClr val="FF0000"/>
                </a:solidFill>
                <a:latin typeface="Berlin Sans FB Demi" panose="020E0802020502020306" pitchFamily="34" charset="0"/>
              </a:rPr>
              <a:t>actually</a:t>
            </a:r>
            <a:r>
              <a:rPr lang="en-GB" sz="3200" dirty="0">
                <a:solidFill>
                  <a:srgbClr val="FF0000"/>
                </a:solidFill>
                <a:latin typeface="Berlin Sans FB Demi" panose="020E0802020502020306" pitchFamily="34" charset="0"/>
              </a:rPr>
              <a:t> know who your child is talking to?</a:t>
            </a:r>
          </a:p>
          <a:p>
            <a:pPr marL="457200" indent="-457200">
              <a:buFont typeface="Arial" panose="020B0604020202020204" pitchFamily="34" charset="0"/>
              <a:buChar char="•"/>
            </a:pPr>
            <a:r>
              <a:rPr lang="en-GB" sz="3200" dirty="0">
                <a:solidFill>
                  <a:srgbClr val="FF0000"/>
                </a:solidFill>
                <a:latin typeface="Berlin Sans FB Demi" panose="020E0802020502020306" pitchFamily="34" charset="0"/>
              </a:rPr>
              <a:t>Helpful Websites - </a:t>
            </a:r>
            <a:r>
              <a:rPr lang="en-GB" sz="3200" dirty="0" err="1">
                <a:solidFill>
                  <a:srgbClr val="FF0000"/>
                </a:solidFill>
                <a:latin typeface="Berlin Sans FB Demi" panose="020E0802020502020306" pitchFamily="34" charset="0"/>
              </a:rPr>
              <a:t>thinkuknow</a:t>
            </a:r>
            <a:endParaRPr lang="en-GB" sz="3200" dirty="0">
              <a:solidFill>
                <a:srgbClr val="FF0000"/>
              </a:solidFill>
              <a:latin typeface="Berlin Sans FB Demi" panose="020E0802020502020306" pitchFamily="34" charset="0"/>
            </a:endParaRPr>
          </a:p>
          <a:p>
            <a:pPr algn="ctr"/>
            <a:endParaRPr lang="en-GB" sz="3200" dirty="0">
              <a:solidFill>
                <a:srgbClr val="FF0000"/>
              </a:solidFill>
              <a:latin typeface="Berlin Sans FB Demi" panose="020E0802020502020306" pitchFamily="34" charset="0"/>
            </a:endParaRPr>
          </a:p>
          <a:p>
            <a:pPr algn="ctr"/>
            <a:r>
              <a:rPr lang="en-GB" sz="3200" dirty="0">
                <a:solidFill>
                  <a:srgbClr val="FF0000"/>
                </a:solidFill>
                <a:latin typeface="Berlin Sans FB Demi" panose="020E0802020502020306" pitchFamily="34" charset="0"/>
              </a:rPr>
              <a:t> </a:t>
            </a:r>
          </a:p>
          <a:p>
            <a:pPr algn="ctr"/>
            <a:endParaRPr lang="en-GB" sz="3200" dirty="0">
              <a:solidFill>
                <a:srgbClr val="FF0000"/>
              </a:solidFill>
              <a:latin typeface="Berlin Sans FB Demi" panose="020E0802020502020306" pitchFamily="34" charset="0"/>
            </a:endParaRPr>
          </a:p>
          <a:p>
            <a:endParaRPr lang="en-GB" sz="3200" dirty="0">
              <a:solidFill>
                <a:schemeClr val="bg2">
                  <a:lumMod val="50000"/>
                </a:schemeClr>
              </a:solidFill>
              <a:latin typeface="Berlin Sans FB Demi" panose="020E0802020502020306" pitchFamily="34" charset="0"/>
            </a:endParaRPr>
          </a:p>
        </p:txBody>
      </p:sp>
    </p:spTree>
    <p:extLst>
      <p:ext uri="{BB962C8B-B14F-4D97-AF65-F5344CB8AC3E}">
        <p14:creationId xmlns:p14="http://schemas.microsoft.com/office/powerpoint/2010/main" val="40872548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TextBox 3"/>
          <p:cNvSpPr txBox="1"/>
          <p:nvPr/>
        </p:nvSpPr>
        <p:spPr>
          <a:xfrm>
            <a:off x="562708" y="562708"/>
            <a:ext cx="11029070" cy="5683347"/>
          </a:xfrm>
          <a:prstGeom prst="rect">
            <a:avLst/>
          </a:prstGeom>
          <a:solidFill>
            <a:schemeClr val="tx1"/>
          </a:solidFill>
        </p:spPr>
        <p:txBody>
          <a:bodyPr wrap="square" rtlCol="0">
            <a:spAutoFit/>
          </a:bodyPr>
          <a:lstStyle/>
          <a:p>
            <a:endParaRPr lang="en-GB" dirty="0"/>
          </a:p>
        </p:txBody>
      </p:sp>
      <p:pic>
        <p:nvPicPr>
          <p:cNvPr id="31" name="Pictur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2708" y="562708"/>
            <a:ext cx="11029070" cy="5542810"/>
          </a:xfrm>
          <a:prstGeom prst="rect">
            <a:avLst/>
          </a:prstGeom>
        </p:spPr>
      </p:pic>
      <p:sp>
        <p:nvSpPr>
          <p:cNvPr id="7" name="Bevel 6"/>
          <p:cNvSpPr/>
          <p:nvPr/>
        </p:nvSpPr>
        <p:spPr>
          <a:xfrm>
            <a:off x="8595359" y="1"/>
            <a:ext cx="2758439" cy="745588"/>
          </a:xfrm>
          <a:prstGeom prst="bevel">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Berlin Sans FB" panose="020E0602020502020306" pitchFamily="34" charset="0"/>
              </a:rPr>
              <a:t>Our Values</a:t>
            </a:r>
          </a:p>
        </p:txBody>
      </p:sp>
      <p:sp>
        <p:nvSpPr>
          <p:cNvPr id="28" name="TextBox 27"/>
          <p:cNvSpPr txBox="1"/>
          <p:nvPr/>
        </p:nvSpPr>
        <p:spPr>
          <a:xfrm>
            <a:off x="2187273" y="3357683"/>
            <a:ext cx="3947311" cy="369332"/>
          </a:xfrm>
          <a:prstGeom prst="rect">
            <a:avLst/>
          </a:prstGeom>
          <a:noFill/>
        </p:spPr>
        <p:txBody>
          <a:bodyPr wrap="square" rtlCol="0">
            <a:spAutoFit/>
          </a:bodyPr>
          <a:lstStyle/>
          <a:p>
            <a:endParaRPr lang="en-GB" dirty="0">
              <a:solidFill>
                <a:schemeClr val="bg1"/>
              </a:solidFill>
              <a:latin typeface="Comic Sans MS" panose="030F0702030302020204" pitchFamily="66" charset="0"/>
            </a:endParaRPr>
          </a:p>
        </p:txBody>
      </p:sp>
      <p:pic>
        <p:nvPicPr>
          <p:cNvPr id="34" name="Picture 2" descr="MCj029006400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1526" y="2336668"/>
            <a:ext cx="2643756" cy="2550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035170" y="1086927"/>
            <a:ext cx="6386356" cy="3600986"/>
          </a:xfrm>
          <a:prstGeom prst="rect">
            <a:avLst/>
          </a:prstGeom>
          <a:noFill/>
        </p:spPr>
        <p:txBody>
          <a:bodyPr wrap="square" rtlCol="0">
            <a:spAutoFit/>
          </a:bodyPr>
          <a:lstStyle/>
          <a:p>
            <a:pPr algn="ctr"/>
            <a:r>
              <a:rPr lang="en-GB" sz="2800" dirty="0">
                <a:solidFill>
                  <a:srgbClr val="FF0000"/>
                </a:solidFill>
                <a:latin typeface="Berlin Sans FB Demi" panose="020E0802020502020306" pitchFamily="34" charset="0"/>
              </a:rPr>
              <a:t>Residential </a:t>
            </a:r>
          </a:p>
          <a:p>
            <a:pPr algn="ctr"/>
            <a:endParaRPr lang="en-GB" sz="2800" dirty="0">
              <a:solidFill>
                <a:srgbClr val="FF0000"/>
              </a:solidFill>
              <a:latin typeface="Berlin Sans FB Demi" panose="020E0802020502020306" pitchFamily="34" charset="0"/>
            </a:endParaRPr>
          </a:p>
          <a:p>
            <a:pPr algn="ctr"/>
            <a:endParaRPr lang="en-GB" sz="2800" dirty="0">
              <a:solidFill>
                <a:srgbClr val="FF0000"/>
              </a:solidFill>
              <a:latin typeface="Berlin Sans FB Demi" panose="020E0802020502020306" pitchFamily="34" charset="0"/>
            </a:endParaRPr>
          </a:p>
          <a:p>
            <a:r>
              <a:rPr lang="en-GB" dirty="0">
                <a:solidFill>
                  <a:schemeClr val="bg1"/>
                </a:solidFill>
                <a:latin typeface="Berlin Sans FB Demi" panose="020E0802020502020306" pitchFamily="34" charset="0"/>
              </a:rPr>
              <a:t>I’m currently exploring options for the residential. The cost has increased this year and I’m doing my best to reduce the cost or find alternative sites. </a:t>
            </a:r>
          </a:p>
          <a:p>
            <a:endParaRPr lang="en-GB" dirty="0">
              <a:solidFill>
                <a:schemeClr val="bg1"/>
              </a:solidFill>
              <a:latin typeface="Berlin Sans FB Demi" panose="020E0802020502020306" pitchFamily="34" charset="0"/>
            </a:endParaRPr>
          </a:p>
          <a:p>
            <a:r>
              <a:rPr lang="en-GB" dirty="0">
                <a:solidFill>
                  <a:schemeClr val="bg1"/>
                </a:solidFill>
                <a:latin typeface="Berlin Sans FB Demi" panose="020E0802020502020306" pitchFamily="34" charset="0"/>
              </a:rPr>
              <a:t>The PGL site we go to is fantastic and caters for all needs, dietary requirements and the staff are brilliant. The cost has gone up to just the wrong side of what we are comfortable with charging parents.</a:t>
            </a:r>
          </a:p>
        </p:txBody>
      </p:sp>
    </p:spTree>
    <p:extLst>
      <p:ext uri="{BB962C8B-B14F-4D97-AF65-F5344CB8AC3E}">
        <p14:creationId xmlns:p14="http://schemas.microsoft.com/office/powerpoint/2010/main" val="27909672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TextBox 3"/>
          <p:cNvSpPr txBox="1"/>
          <p:nvPr/>
        </p:nvSpPr>
        <p:spPr>
          <a:xfrm>
            <a:off x="562708" y="562708"/>
            <a:ext cx="11029070" cy="5683347"/>
          </a:xfrm>
          <a:prstGeom prst="rect">
            <a:avLst/>
          </a:prstGeom>
          <a:solidFill>
            <a:schemeClr val="tx1"/>
          </a:solidFill>
        </p:spPr>
        <p:txBody>
          <a:bodyPr wrap="square" rtlCol="0">
            <a:spAutoFit/>
          </a:bodyPr>
          <a:lstStyle/>
          <a:p>
            <a:endParaRPr lang="en-GB" dirty="0"/>
          </a:p>
        </p:txBody>
      </p:sp>
      <p:pic>
        <p:nvPicPr>
          <p:cNvPr id="31" name="Pictur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2708" y="562708"/>
            <a:ext cx="11029070" cy="5542810"/>
          </a:xfrm>
          <a:prstGeom prst="rect">
            <a:avLst/>
          </a:prstGeom>
        </p:spPr>
      </p:pic>
      <p:sp>
        <p:nvSpPr>
          <p:cNvPr id="7" name="Bevel 6"/>
          <p:cNvSpPr/>
          <p:nvPr/>
        </p:nvSpPr>
        <p:spPr>
          <a:xfrm>
            <a:off x="8595359" y="1"/>
            <a:ext cx="2758439" cy="745588"/>
          </a:xfrm>
          <a:prstGeom prst="bevel">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Berlin Sans FB" panose="020E0602020502020306" pitchFamily="34" charset="0"/>
              </a:rPr>
              <a:t>Our Values</a:t>
            </a: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83" y="-77804"/>
            <a:ext cx="2319777" cy="2228899"/>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6847" y="4729680"/>
            <a:ext cx="3409950" cy="1657350"/>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67293" y="4746553"/>
            <a:ext cx="3409950" cy="1657350"/>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41798" y="4778056"/>
            <a:ext cx="3409950" cy="1657350"/>
          </a:xfrm>
          <a:prstGeom prst="rect">
            <a:avLst/>
          </a:prstGeom>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3807" y="4753868"/>
            <a:ext cx="3409950" cy="1657350"/>
          </a:xfrm>
          <a:prstGeom prst="rect">
            <a:avLst/>
          </a:prstGeom>
        </p:spPr>
      </p:pic>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55647" y="4753868"/>
            <a:ext cx="3409950" cy="1657350"/>
          </a:xfrm>
          <a:prstGeom prst="rect">
            <a:avLst/>
          </a:prstGeom>
        </p:spPr>
      </p:pic>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68055" y="4729680"/>
            <a:ext cx="3409950" cy="1657350"/>
          </a:xfrm>
          <a:prstGeom prst="rect">
            <a:avLst/>
          </a:prstGeom>
        </p:spPr>
      </p:pic>
      <p:pic>
        <p:nvPicPr>
          <p:cNvPr id="23" name="Picture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64156" y="4740836"/>
            <a:ext cx="3409950" cy="1657350"/>
          </a:xfrm>
          <a:prstGeom prst="rect">
            <a:avLst/>
          </a:prstGeom>
        </p:spPr>
      </p:pic>
      <p:pic>
        <p:nvPicPr>
          <p:cNvPr id="24" name="Picture 2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90384" y="4765962"/>
            <a:ext cx="3409950" cy="1657350"/>
          </a:xfrm>
          <a:prstGeom prst="rect">
            <a:avLst/>
          </a:prstGeom>
        </p:spPr>
      </p:pic>
      <p:pic>
        <p:nvPicPr>
          <p:cNvPr id="25" name="Picture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02792" y="4743695"/>
            <a:ext cx="3409950" cy="1657350"/>
          </a:xfrm>
          <a:prstGeom prst="rect">
            <a:avLst/>
          </a:prstGeom>
        </p:spPr>
      </p:pic>
      <p:pic>
        <p:nvPicPr>
          <p:cNvPr id="26" name="Picture 2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56258" y="4743695"/>
            <a:ext cx="3409950" cy="1657350"/>
          </a:xfrm>
          <a:prstGeom prst="rect">
            <a:avLst/>
          </a:prstGeom>
        </p:spPr>
      </p:pic>
      <p:pic>
        <p:nvPicPr>
          <p:cNvPr id="27" name="Picture 2" descr="MCj0290064000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21841" y="1882354"/>
            <a:ext cx="2643756" cy="2550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1168" y="1834634"/>
            <a:ext cx="2492704" cy="1811365"/>
          </a:xfrm>
          <a:prstGeom prst="rect">
            <a:avLst/>
          </a:prstGeom>
        </p:spPr>
      </p:pic>
      <p:pic>
        <p:nvPicPr>
          <p:cNvPr id="29" name="Picture 2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99752">
            <a:off x="2436871" y="358879"/>
            <a:ext cx="2492704" cy="1811365"/>
          </a:xfrm>
          <a:prstGeom prst="rect">
            <a:avLst/>
          </a:prstGeom>
        </p:spPr>
      </p:pic>
      <p:pic>
        <p:nvPicPr>
          <p:cNvPr id="30" name="Picture 2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86415">
            <a:off x="4725426" y="252290"/>
            <a:ext cx="2492704" cy="1811365"/>
          </a:xfrm>
          <a:prstGeom prst="rect">
            <a:avLst/>
          </a:prstGeom>
        </p:spPr>
      </p:pic>
      <p:pic>
        <p:nvPicPr>
          <p:cNvPr id="32" name="Picture 3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493237">
            <a:off x="7017355" y="562169"/>
            <a:ext cx="2492704" cy="1811365"/>
          </a:xfrm>
          <a:prstGeom prst="rect">
            <a:avLst/>
          </a:prstGeom>
        </p:spPr>
      </p:pic>
      <p:pic>
        <p:nvPicPr>
          <p:cNvPr id="33" name="Picture 3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345132">
            <a:off x="8716245" y="1767561"/>
            <a:ext cx="2492704" cy="1811365"/>
          </a:xfrm>
          <a:prstGeom prst="rect">
            <a:avLst/>
          </a:prstGeom>
        </p:spPr>
      </p:pic>
      <p:pic>
        <p:nvPicPr>
          <p:cNvPr id="34" name="Picture 33"/>
          <p:cNvPicPr>
            <a:picLocks noChangeAspect="1"/>
          </p:cNvPicPr>
          <p:nvPr/>
        </p:nvPicPr>
        <p:blipFill>
          <a:blip r:embed="rId7"/>
          <a:stretch>
            <a:fillRect/>
          </a:stretch>
        </p:blipFill>
        <p:spPr>
          <a:xfrm>
            <a:off x="1552843" y="2080005"/>
            <a:ext cx="1082986" cy="1223027"/>
          </a:xfrm>
          <a:prstGeom prst="rect">
            <a:avLst/>
          </a:prstGeom>
        </p:spPr>
      </p:pic>
      <p:pic>
        <p:nvPicPr>
          <p:cNvPr id="35" name="Picture 34"/>
          <p:cNvPicPr>
            <a:picLocks noChangeAspect="1"/>
          </p:cNvPicPr>
          <p:nvPr/>
        </p:nvPicPr>
        <p:blipFill>
          <a:blip r:embed="rId8"/>
          <a:stretch>
            <a:fillRect/>
          </a:stretch>
        </p:blipFill>
        <p:spPr>
          <a:xfrm>
            <a:off x="3146773" y="535318"/>
            <a:ext cx="1177771" cy="1318700"/>
          </a:xfrm>
          <a:prstGeom prst="rect">
            <a:avLst/>
          </a:prstGeom>
        </p:spPr>
      </p:pic>
      <p:pic>
        <p:nvPicPr>
          <p:cNvPr id="36" name="Picture 35"/>
          <p:cNvPicPr>
            <a:picLocks noChangeAspect="1"/>
          </p:cNvPicPr>
          <p:nvPr/>
        </p:nvPicPr>
        <p:blipFill>
          <a:blip r:embed="rId9"/>
          <a:stretch>
            <a:fillRect/>
          </a:stretch>
        </p:blipFill>
        <p:spPr>
          <a:xfrm>
            <a:off x="5446030" y="428276"/>
            <a:ext cx="1146515" cy="1353093"/>
          </a:xfrm>
          <a:prstGeom prst="rect">
            <a:avLst/>
          </a:prstGeom>
        </p:spPr>
      </p:pic>
      <p:pic>
        <p:nvPicPr>
          <p:cNvPr id="37" name="Picture 36" descr="http://r74.cooltext.com/rendered/cooltext264968279133354.png">
            <a:hlinkClick r:id="rId10"/>
          </p:cNvPr>
          <p:cNvPicPr/>
          <p:nvPr/>
        </p:nvPicPr>
        <p:blipFill rotWithShape="1">
          <a:blip r:embed="rId11">
            <a:extLst>
              <a:ext uri="{28A0092B-C50C-407E-A947-70E740481C1C}">
                <a14:useLocalDpi xmlns:a14="http://schemas.microsoft.com/office/drawing/2010/main" val="0"/>
              </a:ext>
            </a:extLst>
          </a:blip>
          <a:srcRect l="61209" r="21159"/>
          <a:stretch/>
        </p:blipFill>
        <p:spPr bwMode="auto">
          <a:xfrm>
            <a:off x="7669131" y="950300"/>
            <a:ext cx="1113401" cy="1178241"/>
          </a:xfrm>
          <a:prstGeom prst="rect">
            <a:avLst/>
          </a:prstGeom>
          <a:noFill/>
          <a:ln>
            <a:noFill/>
          </a:ln>
          <a:extLst>
            <a:ext uri="{53640926-AAD7-44D8-BBD7-CCE9431645EC}">
              <a14:shadowObscured xmlns:a14="http://schemas.microsoft.com/office/drawing/2010/main"/>
            </a:ext>
          </a:extLst>
        </p:spPr>
      </p:pic>
      <p:pic>
        <p:nvPicPr>
          <p:cNvPr id="38" name="Picture 37" descr="http://r74.cooltext.com/rendered/cooltext264968279133354.png">
            <a:hlinkClick r:id="rId10"/>
          </p:cNvPr>
          <p:cNvPicPr/>
          <p:nvPr/>
        </p:nvPicPr>
        <p:blipFill rotWithShape="1">
          <a:blip r:embed="rId11">
            <a:extLst>
              <a:ext uri="{28A0092B-C50C-407E-A947-70E740481C1C}">
                <a14:useLocalDpi xmlns:a14="http://schemas.microsoft.com/office/drawing/2010/main" val="0"/>
              </a:ext>
            </a:extLst>
          </a:blip>
          <a:srcRect l="81108"/>
          <a:stretch/>
        </p:blipFill>
        <p:spPr bwMode="auto">
          <a:xfrm>
            <a:off x="9366856" y="2080005"/>
            <a:ext cx="1260084" cy="122302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815928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TextBox 3"/>
          <p:cNvSpPr txBox="1"/>
          <p:nvPr/>
        </p:nvSpPr>
        <p:spPr>
          <a:xfrm>
            <a:off x="562708" y="562708"/>
            <a:ext cx="11029070" cy="5683347"/>
          </a:xfrm>
          <a:prstGeom prst="rect">
            <a:avLst/>
          </a:prstGeom>
          <a:solidFill>
            <a:schemeClr val="tx1"/>
          </a:solidFill>
        </p:spPr>
        <p:txBody>
          <a:bodyPr wrap="square" rtlCol="0">
            <a:spAutoFit/>
          </a:bodyPr>
          <a:lstStyle/>
          <a:p>
            <a:endParaRPr lang="en-GB" dirty="0"/>
          </a:p>
        </p:txBody>
      </p:sp>
      <p:pic>
        <p:nvPicPr>
          <p:cNvPr id="31" name="Pictur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2708" y="562708"/>
            <a:ext cx="11029070" cy="5542810"/>
          </a:xfrm>
          <a:prstGeom prst="rect">
            <a:avLst/>
          </a:prstGeom>
        </p:spPr>
      </p:pic>
      <p:sp>
        <p:nvSpPr>
          <p:cNvPr id="7" name="Bevel 6"/>
          <p:cNvSpPr/>
          <p:nvPr/>
        </p:nvSpPr>
        <p:spPr>
          <a:xfrm>
            <a:off x="8595359" y="1"/>
            <a:ext cx="2758439" cy="745588"/>
          </a:xfrm>
          <a:prstGeom prst="bevel">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Berlin Sans FB" panose="020E0602020502020306" pitchFamily="34" charset="0"/>
              </a:rPr>
              <a:t>Our Values</a:t>
            </a:r>
          </a:p>
        </p:txBody>
      </p:sp>
      <p:sp>
        <p:nvSpPr>
          <p:cNvPr id="21" name="TextBox 20"/>
          <p:cNvSpPr txBox="1"/>
          <p:nvPr/>
        </p:nvSpPr>
        <p:spPr>
          <a:xfrm>
            <a:off x="3226775" y="1083071"/>
            <a:ext cx="3380335" cy="800219"/>
          </a:xfrm>
          <a:prstGeom prst="rect">
            <a:avLst/>
          </a:prstGeom>
          <a:noFill/>
        </p:spPr>
        <p:txBody>
          <a:bodyPr wrap="square" rtlCol="0">
            <a:spAutoFit/>
          </a:bodyPr>
          <a:lstStyle/>
          <a:p>
            <a:endParaRPr lang="en-GB" dirty="0"/>
          </a:p>
          <a:p>
            <a:r>
              <a:rPr lang="en-GB" sz="2800" b="1" dirty="0" err="1">
                <a:solidFill>
                  <a:schemeClr val="bg1"/>
                </a:solidFill>
                <a:latin typeface="Comic Sans MS" panose="030F0702030302020204" pitchFamily="66" charset="0"/>
              </a:rPr>
              <a:t>espect</a:t>
            </a:r>
            <a:endParaRPr lang="en-GB" sz="2800" b="1" dirty="0">
              <a:solidFill>
                <a:schemeClr val="bg1"/>
              </a:solidFill>
            </a:endParaRPr>
          </a:p>
        </p:txBody>
      </p:sp>
      <p:sp>
        <p:nvSpPr>
          <p:cNvPr id="27" name="TextBox 26"/>
          <p:cNvSpPr txBox="1"/>
          <p:nvPr/>
        </p:nvSpPr>
        <p:spPr>
          <a:xfrm>
            <a:off x="3226775" y="2336668"/>
            <a:ext cx="3654330" cy="523220"/>
          </a:xfrm>
          <a:prstGeom prst="rect">
            <a:avLst/>
          </a:prstGeom>
          <a:noFill/>
        </p:spPr>
        <p:txBody>
          <a:bodyPr wrap="square" rtlCol="0">
            <a:spAutoFit/>
          </a:bodyPr>
          <a:lstStyle/>
          <a:p>
            <a:r>
              <a:rPr lang="en-GB" sz="2800" b="1" dirty="0" err="1">
                <a:solidFill>
                  <a:schemeClr val="bg1"/>
                </a:solidFill>
                <a:latin typeface="Comic Sans MS" panose="030F0702030302020204" pitchFamily="66" charset="0"/>
              </a:rPr>
              <a:t>njoyment</a:t>
            </a:r>
            <a:endParaRPr lang="en-GB" sz="2800" dirty="0">
              <a:solidFill>
                <a:schemeClr val="bg1"/>
              </a:solidFill>
              <a:latin typeface="Comic Sans MS" panose="030F0702030302020204" pitchFamily="66" charset="0"/>
            </a:endParaRPr>
          </a:p>
        </p:txBody>
      </p:sp>
      <p:sp>
        <p:nvSpPr>
          <p:cNvPr id="28" name="TextBox 27"/>
          <p:cNvSpPr txBox="1"/>
          <p:nvPr/>
        </p:nvSpPr>
        <p:spPr>
          <a:xfrm>
            <a:off x="2187273" y="3357683"/>
            <a:ext cx="3947311" cy="369332"/>
          </a:xfrm>
          <a:prstGeom prst="rect">
            <a:avLst/>
          </a:prstGeom>
          <a:noFill/>
        </p:spPr>
        <p:txBody>
          <a:bodyPr wrap="square" rtlCol="0">
            <a:spAutoFit/>
          </a:bodyPr>
          <a:lstStyle/>
          <a:p>
            <a:endParaRPr lang="en-GB" dirty="0">
              <a:solidFill>
                <a:schemeClr val="bg1"/>
              </a:solidFill>
              <a:latin typeface="Comic Sans MS" panose="030F0702030302020204" pitchFamily="66" charset="0"/>
            </a:endParaRPr>
          </a:p>
        </p:txBody>
      </p:sp>
      <p:sp>
        <p:nvSpPr>
          <p:cNvPr id="29" name="TextBox 28"/>
          <p:cNvSpPr txBox="1"/>
          <p:nvPr/>
        </p:nvSpPr>
        <p:spPr>
          <a:xfrm>
            <a:off x="3219085" y="3311982"/>
            <a:ext cx="4124159" cy="523220"/>
          </a:xfrm>
          <a:prstGeom prst="rect">
            <a:avLst/>
          </a:prstGeom>
          <a:noFill/>
        </p:spPr>
        <p:txBody>
          <a:bodyPr wrap="square" rtlCol="0">
            <a:spAutoFit/>
          </a:bodyPr>
          <a:lstStyle/>
          <a:p>
            <a:r>
              <a:rPr lang="en-GB" sz="2800" b="1" dirty="0" err="1">
                <a:solidFill>
                  <a:schemeClr val="bg1"/>
                </a:solidFill>
                <a:latin typeface="Comic Sans MS" panose="030F0702030302020204" pitchFamily="66" charset="0"/>
              </a:rPr>
              <a:t>chievement</a:t>
            </a:r>
            <a:endParaRPr lang="en-GB" sz="2800" b="1" dirty="0">
              <a:solidFill>
                <a:schemeClr val="bg1"/>
              </a:solidFill>
              <a:latin typeface="Comic Sans MS" panose="030F0702030302020204" pitchFamily="66" charset="0"/>
            </a:endParaRPr>
          </a:p>
        </p:txBody>
      </p:sp>
      <p:sp>
        <p:nvSpPr>
          <p:cNvPr id="30" name="TextBox 29"/>
          <p:cNvSpPr txBox="1"/>
          <p:nvPr/>
        </p:nvSpPr>
        <p:spPr>
          <a:xfrm>
            <a:off x="2494228" y="4071387"/>
            <a:ext cx="3484541" cy="369332"/>
          </a:xfrm>
          <a:prstGeom prst="rect">
            <a:avLst/>
          </a:prstGeom>
          <a:noFill/>
        </p:spPr>
        <p:txBody>
          <a:bodyPr wrap="square" rtlCol="0">
            <a:spAutoFit/>
          </a:bodyPr>
          <a:lstStyle/>
          <a:p>
            <a:r>
              <a:rPr lang="en-GB" dirty="0">
                <a:solidFill>
                  <a:schemeClr val="bg1"/>
                </a:solidFill>
                <a:latin typeface="Comic Sans MS" panose="030F0702030302020204" pitchFamily="66" charset="0"/>
              </a:rPr>
              <a:t> </a:t>
            </a:r>
            <a:r>
              <a:rPr lang="en-GB" dirty="0"/>
              <a:t>r</a:t>
            </a:r>
          </a:p>
        </p:txBody>
      </p:sp>
      <p:sp>
        <p:nvSpPr>
          <p:cNvPr id="6" name="TextBox 5"/>
          <p:cNvSpPr txBox="1"/>
          <p:nvPr/>
        </p:nvSpPr>
        <p:spPr>
          <a:xfrm>
            <a:off x="3205888" y="4346769"/>
            <a:ext cx="1884968" cy="523220"/>
          </a:xfrm>
          <a:prstGeom prst="rect">
            <a:avLst/>
          </a:prstGeom>
          <a:noFill/>
        </p:spPr>
        <p:txBody>
          <a:bodyPr wrap="square" rtlCol="0">
            <a:spAutoFit/>
          </a:bodyPr>
          <a:lstStyle/>
          <a:p>
            <a:r>
              <a:rPr lang="en-GB" sz="2800" b="1" dirty="0" err="1">
                <a:solidFill>
                  <a:schemeClr val="bg1"/>
                </a:solidFill>
                <a:latin typeface="Comic Sans MS" panose="030F0702030302020204" pitchFamily="66" charset="0"/>
              </a:rPr>
              <a:t>hallenge</a:t>
            </a:r>
            <a:r>
              <a:rPr lang="en-GB" sz="2800" dirty="0">
                <a:solidFill>
                  <a:schemeClr val="bg1"/>
                </a:solidFill>
                <a:latin typeface="Comic Sans MS" panose="030F0702030302020204" pitchFamily="66" charset="0"/>
              </a:rPr>
              <a:t> </a:t>
            </a:r>
          </a:p>
        </p:txBody>
      </p:sp>
      <p:sp>
        <p:nvSpPr>
          <p:cNvPr id="8" name="TextBox 7"/>
          <p:cNvSpPr txBox="1"/>
          <p:nvPr/>
        </p:nvSpPr>
        <p:spPr>
          <a:xfrm>
            <a:off x="3205888" y="5348956"/>
            <a:ext cx="3143198" cy="523220"/>
          </a:xfrm>
          <a:prstGeom prst="rect">
            <a:avLst/>
          </a:prstGeom>
          <a:noFill/>
        </p:spPr>
        <p:txBody>
          <a:bodyPr wrap="square" rtlCol="0">
            <a:spAutoFit/>
          </a:bodyPr>
          <a:lstStyle/>
          <a:p>
            <a:r>
              <a:rPr lang="en-GB" sz="2800" b="1" dirty="0" err="1">
                <a:solidFill>
                  <a:schemeClr val="bg1"/>
                </a:solidFill>
                <a:latin typeface="Comic Sans MS" panose="030F0702030302020204" pitchFamily="66" charset="0"/>
              </a:rPr>
              <a:t>ealth</a:t>
            </a:r>
            <a:endParaRPr lang="en-GB" sz="2800" b="1" dirty="0">
              <a:solidFill>
                <a:schemeClr val="bg1"/>
              </a:solidFill>
              <a:latin typeface="Comic Sans MS" panose="030F0702030302020204" pitchFamily="66" charset="0"/>
            </a:endParaRPr>
          </a:p>
        </p:txBody>
      </p:sp>
      <p:pic>
        <p:nvPicPr>
          <p:cNvPr id="11" name="Picture 10"/>
          <p:cNvPicPr>
            <a:picLocks noChangeAspect="1"/>
          </p:cNvPicPr>
          <p:nvPr/>
        </p:nvPicPr>
        <p:blipFill>
          <a:blip r:embed="rId3"/>
          <a:stretch>
            <a:fillRect/>
          </a:stretch>
        </p:blipFill>
        <p:spPr>
          <a:xfrm>
            <a:off x="2394778" y="861647"/>
            <a:ext cx="1031611" cy="1165009"/>
          </a:xfrm>
          <a:prstGeom prst="rect">
            <a:avLst/>
          </a:prstGeom>
        </p:spPr>
      </p:pic>
      <p:pic>
        <p:nvPicPr>
          <p:cNvPr id="12" name="Picture 11"/>
          <p:cNvPicPr>
            <a:picLocks noChangeAspect="1"/>
          </p:cNvPicPr>
          <p:nvPr/>
        </p:nvPicPr>
        <p:blipFill>
          <a:blip r:embed="rId4"/>
          <a:stretch>
            <a:fillRect/>
          </a:stretch>
        </p:blipFill>
        <p:spPr>
          <a:xfrm>
            <a:off x="2380173" y="1818462"/>
            <a:ext cx="1031611" cy="1155051"/>
          </a:xfrm>
          <a:prstGeom prst="rect">
            <a:avLst/>
          </a:prstGeom>
        </p:spPr>
      </p:pic>
      <p:pic>
        <p:nvPicPr>
          <p:cNvPr id="13" name="Picture 12"/>
          <p:cNvPicPr>
            <a:picLocks noChangeAspect="1"/>
          </p:cNvPicPr>
          <p:nvPr/>
        </p:nvPicPr>
        <p:blipFill>
          <a:blip r:embed="rId5"/>
          <a:stretch>
            <a:fillRect/>
          </a:stretch>
        </p:blipFill>
        <p:spPr>
          <a:xfrm>
            <a:off x="2357287" y="2787115"/>
            <a:ext cx="1036251" cy="1222962"/>
          </a:xfrm>
          <a:prstGeom prst="rect">
            <a:avLst/>
          </a:prstGeom>
        </p:spPr>
      </p:pic>
      <p:pic>
        <p:nvPicPr>
          <p:cNvPr id="32" name="Picture 31" descr="http://r74.cooltext.com/rendered/cooltext264968279133354.png">
            <a:hlinkClick r:id="rId6"/>
          </p:cNvPr>
          <p:cNvPicPr/>
          <p:nvPr/>
        </p:nvPicPr>
        <p:blipFill rotWithShape="1">
          <a:blip r:embed="rId7">
            <a:extLst>
              <a:ext uri="{28A0092B-C50C-407E-A947-70E740481C1C}">
                <a14:useLocalDpi xmlns:a14="http://schemas.microsoft.com/office/drawing/2010/main" val="0"/>
              </a:ext>
            </a:extLst>
          </a:blip>
          <a:srcRect l="61209" r="21159"/>
          <a:stretch/>
        </p:blipFill>
        <p:spPr bwMode="auto">
          <a:xfrm>
            <a:off x="2232424" y="3850830"/>
            <a:ext cx="1113401" cy="1178241"/>
          </a:xfrm>
          <a:prstGeom prst="rect">
            <a:avLst/>
          </a:prstGeom>
          <a:noFill/>
          <a:ln>
            <a:noFill/>
          </a:ln>
          <a:extLst>
            <a:ext uri="{53640926-AAD7-44D8-BBD7-CCE9431645EC}">
              <a14:shadowObscured xmlns:a14="http://schemas.microsoft.com/office/drawing/2010/main"/>
            </a:ext>
          </a:extLst>
        </p:spPr>
      </p:pic>
      <p:pic>
        <p:nvPicPr>
          <p:cNvPr id="33" name="Picture 32" descr="http://r74.cooltext.com/rendered/cooltext264968279133354.png">
            <a:hlinkClick r:id="rId6"/>
          </p:cNvPr>
          <p:cNvPicPr/>
          <p:nvPr/>
        </p:nvPicPr>
        <p:blipFill rotWithShape="1">
          <a:blip r:embed="rId7">
            <a:extLst>
              <a:ext uri="{28A0092B-C50C-407E-A947-70E740481C1C}">
                <a14:useLocalDpi xmlns:a14="http://schemas.microsoft.com/office/drawing/2010/main" val="0"/>
              </a:ext>
            </a:extLst>
          </a:blip>
          <a:srcRect l="81108"/>
          <a:stretch/>
        </p:blipFill>
        <p:spPr bwMode="auto">
          <a:xfrm>
            <a:off x="2269799" y="4934444"/>
            <a:ext cx="1136025" cy="1114869"/>
          </a:xfrm>
          <a:prstGeom prst="rect">
            <a:avLst/>
          </a:prstGeom>
          <a:noFill/>
          <a:ln>
            <a:noFill/>
          </a:ln>
          <a:extLst>
            <a:ext uri="{53640926-AAD7-44D8-BBD7-CCE9431645EC}">
              <a14:shadowObscured xmlns:a14="http://schemas.microsoft.com/office/drawing/2010/main"/>
            </a:ext>
          </a:extLst>
        </p:spPr>
      </p:pic>
      <p:pic>
        <p:nvPicPr>
          <p:cNvPr id="14" name="Picture 13"/>
          <p:cNvPicPr>
            <a:picLocks noChangeAspect="1"/>
          </p:cNvPicPr>
          <p:nvPr/>
        </p:nvPicPr>
        <p:blipFill>
          <a:blip r:embed="rId8"/>
          <a:stretch>
            <a:fillRect/>
          </a:stretch>
        </p:blipFill>
        <p:spPr>
          <a:xfrm>
            <a:off x="177547" y="24000"/>
            <a:ext cx="2316681" cy="2231329"/>
          </a:xfrm>
          <a:prstGeom prst="rect">
            <a:avLst/>
          </a:prstGeom>
        </p:spPr>
      </p:pic>
      <p:pic>
        <p:nvPicPr>
          <p:cNvPr id="34" name="Picture 2" descr="MCj02900640000[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421526" y="2336668"/>
            <a:ext cx="2643756" cy="2550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775092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TextBox 3"/>
          <p:cNvSpPr txBox="1"/>
          <p:nvPr/>
        </p:nvSpPr>
        <p:spPr>
          <a:xfrm>
            <a:off x="562708" y="562708"/>
            <a:ext cx="11029070" cy="5683347"/>
          </a:xfrm>
          <a:prstGeom prst="rect">
            <a:avLst/>
          </a:prstGeom>
          <a:solidFill>
            <a:schemeClr val="tx1"/>
          </a:solidFill>
        </p:spPr>
        <p:txBody>
          <a:bodyPr wrap="square" rtlCol="0">
            <a:spAutoFit/>
          </a:bodyPr>
          <a:lstStyle/>
          <a:p>
            <a:endParaRPr lang="en-GB" dirty="0"/>
          </a:p>
        </p:txBody>
      </p:sp>
      <p:pic>
        <p:nvPicPr>
          <p:cNvPr id="31" name="Pictur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0049" y="562708"/>
            <a:ext cx="11029070" cy="5542810"/>
          </a:xfrm>
          <a:prstGeom prst="rect">
            <a:avLst/>
          </a:prstGeom>
        </p:spPr>
      </p:pic>
      <p:sp>
        <p:nvSpPr>
          <p:cNvPr id="28" name="TextBox 27"/>
          <p:cNvSpPr txBox="1"/>
          <p:nvPr/>
        </p:nvSpPr>
        <p:spPr>
          <a:xfrm>
            <a:off x="2187273" y="3357683"/>
            <a:ext cx="3947311" cy="369332"/>
          </a:xfrm>
          <a:prstGeom prst="rect">
            <a:avLst/>
          </a:prstGeom>
          <a:noFill/>
        </p:spPr>
        <p:txBody>
          <a:bodyPr wrap="square" rtlCol="0">
            <a:spAutoFit/>
          </a:bodyPr>
          <a:lstStyle/>
          <a:p>
            <a:endParaRPr lang="en-GB" dirty="0">
              <a:solidFill>
                <a:schemeClr val="bg1"/>
              </a:solidFill>
              <a:latin typeface="Comic Sans MS" panose="030F0702030302020204" pitchFamily="66" charset="0"/>
            </a:endParaRPr>
          </a:p>
        </p:txBody>
      </p:sp>
      <p:sp>
        <p:nvSpPr>
          <p:cNvPr id="30" name="TextBox 29"/>
          <p:cNvSpPr txBox="1"/>
          <p:nvPr/>
        </p:nvSpPr>
        <p:spPr>
          <a:xfrm>
            <a:off x="2494228" y="4071387"/>
            <a:ext cx="3484541" cy="369332"/>
          </a:xfrm>
          <a:prstGeom prst="rect">
            <a:avLst/>
          </a:prstGeom>
          <a:noFill/>
        </p:spPr>
        <p:txBody>
          <a:bodyPr wrap="square" rtlCol="0">
            <a:spAutoFit/>
          </a:bodyPr>
          <a:lstStyle/>
          <a:p>
            <a:r>
              <a:rPr lang="en-GB" dirty="0">
                <a:solidFill>
                  <a:schemeClr val="bg1"/>
                </a:solidFill>
                <a:latin typeface="Comic Sans MS" panose="030F0702030302020204" pitchFamily="66" charset="0"/>
              </a:rPr>
              <a:t> </a:t>
            </a:r>
            <a:r>
              <a:rPr lang="en-GB" dirty="0"/>
              <a:t>r</a:t>
            </a:r>
          </a:p>
        </p:txBody>
      </p:sp>
      <p:pic>
        <p:nvPicPr>
          <p:cNvPr id="14" name="Picture 13"/>
          <p:cNvPicPr>
            <a:picLocks noChangeAspect="1"/>
          </p:cNvPicPr>
          <p:nvPr/>
        </p:nvPicPr>
        <p:blipFill>
          <a:blip r:embed="rId3"/>
          <a:stretch>
            <a:fillRect/>
          </a:stretch>
        </p:blipFill>
        <p:spPr>
          <a:xfrm>
            <a:off x="177547" y="24000"/>
            <a:ext cx="2316681" cy="2231329"/>
          </a:xfrm>
          <a:prstGeom prst="rect">
            <a:avLst/>
          </a:prstGeom>
        </p:spPr>
      </p:pic>
      <p:pic>
        <p:nvPicPr>
          <p:cNvPr id="22" name="Picture 2" descr="MCj02900640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49581" y="626987"/>
            <a:ext cx="2643756" cy="2550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056069" y="2441998"/>
            <a:ext cx="8293994" cy="3539430"/>
          </a:xfrm>
          <a:prstGeom prst="rect">
            <a:avLst/>
          </a:prstGeom>
          <a:noFill/>
        </p:spPr>
        <p:txBody>
          <a:bodyPr wrap="square" rtlCol="0">
            <a:spAutoFit/>
          </a:bodyPr>
          <a:lstStyle/>
          <a:p>
            <a:pPr algn="ctr"/>
            <a:r>
              <a:rPr lang="en-GB" sz="3200" dirty="0">
                <a:solidFill>
                  <a:srgbClr val="FF0000"/>
                </a:solidFill>
                <a:latin typeface="Berlin Sans FB Demi" panose="020E0802020502020306" pitchFamily="34" charset="0"/>
              </a:rPr>
              <a:t>Keep in touch</a:t>
            </a:r>
          </a:p>
          <a:p>
            <a:pPr marL="457200" indent="-457200">
              <a:buFont typeface="Arial" panose="020B0604020202020204" pitchFamily="34" charset="0"/>
              <a:buChar char="•"/>
            </a:pPr>
            <a:r>
              <a:rPr lang="en-GB" sz="3200" dirty="0">
                <a:solidFill>
                  <a:schemeClr val="bg2">
                    <a:lumMod val="50000"/>
                  </a:schemeClr>
                </a:solidFill>
                <a:latin typeface="Berlin Sans FB Demi" panose="020E0802020502020306" pitchFamily="34" charset="0"/>
              </a:rPr>
              <a:t>Please look at our class page on the school website for regular updates</a:t>
            </a:r>
          </a:p>
          <a:p>
            <a:pPr marL="457200" indent="-457200">
              <a:buFont typeface="Arial" panose="020B0604020202020204" pitchFamily="34" charset="0"/>
              <a:buChar char="•"/>
            </a:pPr>
            <a:r>
              <a:rPr lang="en-GB" sz="3200" dirty="0">
                <a:solidFill>
                  <a:schemeClr val="bg2">
                    <a:lumMod val="50000"/>
                  </a:schemeClr>
                </a:solidFill>
                <a:latin typeface="Berlin Sans FB Demi" panose="020E0802020502020306" pitchFamily="34" charset="0"/>
              </a:rPr>
              <a:t>Link up to Class Dojo for messages plus our class story</a:t>
            </a:r>
          </a:p>
          <a:p>
            <a:endParaRPr lang="en-GB" sz="3200" dirty="0">
              <a:solidFill>
                <a:srgbClr val="FF0000"/>
              </a:solidFill>
              <a:latin typeface="Berlin Sans FB Demi" panose="020E0802020502020306" pitchFamily="34" charset="0"/>
            </a:endParaRPr>
          </a:p>
          <a:p>
            <a:endParaRPr lang="en-GB" sz="3200" dirty="0">
              <a:solidFill>
                <a:schemeClr val="bg2">
                  <a:lumMod val="50000"/>
                </a:schemeClr>
              </a:solidFill>
              <a:latin typeface="Berlin Sans FB Demi" panose="020E0802020502020306" pitchFamily="34" charset="0"/>
            </a:endParaRPr>
          </a:p>
        </p:txBody>
      </p:sp>
    </p:spTree>
    <p:extLst>
      <p:ext uri="{BB962C8B-B14F-4D97-AF65-F5344CB8AC3E}">
        <p14:creationId xmlns:p14="http://schemas.microsoft.com/office/powerpoint/2010/main" val="34485206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Depth</Template>
  <TotalTime>2780</TotalTime>
  <Words>460</Words>
  <Application>Microsoft Office PowerPoint</Application>
  <PresentationFormat>Widescreen</PresentationFormat>
  <Paragraphs>99</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Berlin Sans FB</vt:lpstr>
      <vt:lpstr>Berlin Sans FB Demi</vt:lpstr>
      <vt:lpstr>Comic Sans MS</vt:lpstr>
      <vt:lpstr>Corbel</vt:lpstr>
      <vt:lpstr>Google Sans</vt:lpstr>
      <vt:lpstr>Depth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George Spencer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J. Aldis</dc:creator>
  <cp:lastModifiedBy>Jack McCarthy</cp:lastModifiedBy>
  <cp:revision>62</cp:revision>
  <dcterms:created xsi:type="dcterms:W3CDTF">2017-06-05T12:00:46Z</dcterms:created>
  <dcterms:modified xsi:type="dcterms:W3CDTF">2025-07-15T14:42:02Z</dcterms:modified>
</cp:coreProperties>
</file>