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80" d="100"/>
          <a:sy n="80" d="100"/>
        </p:scale>
        <p:origin x="120" y="7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918F3A8-617F-4BFA-B5CC-FE6556B1FF68}"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1921759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18F3A8-617F-4BFA-B5CC-FE6556B1FF68}"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3131002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8F3A8-617F-4BFA-B5CC-FE6556B1FF68}"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78199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918F3A8-617F-4BFA-B5CC-FE6556B1FF68}"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4100348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918F3A8-617F-4BFA-B5CC-FE6556B1FF68}" type="datetimeFigureOut">
              <a:rPr lang="en-GB" smtClean="0"/>
              <a:t>19/04/2023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3577381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918F3A8-617F-4BFA-B5CC-FE6556B1FF68}" type="datetimeFigureOut">
              <a:rPr lang="en-GB" smtClean="0"/>
              <a:t>19/04/2023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1249145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18F3A8-617F-4BFA-B5CC-FE6556B1FF68}" type="datetimeFigureOut">
              <a:rPr lang="en-GB" smtClean="0"/>
              <a:t>19/04/2023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236350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18F3A8-617F-4BFA-B5CC-FE6556B1FF68}"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2342251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18F3A8-617F-4BFA-B5CC-FE6556B1FF68}"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3889025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18F3A8-617F-4BFA-B5CC-FE6556B1FF68}"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947199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18F3A8-617F-4BFA-B5CC-FE6556B1FF68}"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DE63B8-4A2C-45DF-AFDB-47B8A5EF2A13}" type="slidenum">
              <a:rPr lang="en-GB" smtClean="0"/>
              <a:t>‹#›</a:t>
            </a:fld>
            <a:endParaRPr lang="en-GB"/>
          </a:p>
        </p:txBody>
      </p:sp>
    </p:spTree>
    <p:extLst>
      <p:ext uri="{BB962C8B-B14F-4D97-AF65-F5344CB8AC3E}">
        <p14:creationId xmlns:p14="http://schemas.microsoft.com/office/powerpoint/2010/main" val="349372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18F3A8-617F-4BFA-B5CC-FE6556B1FF68}" type="datetimeFigureOut">
              <a:rPr lang="en-GB" smtClean="0"/>
              <a:t>19/04/2023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DE63B8-4A2C-45DF-AFDB-47B8A5EF2A13}" type="slidenum">
              <a:rPr lang="en-GB" smtClean="0"/>
              <a:t>‹#›</a:t>
            </a:fld>
            <a:endParaRPr lang="en-GB"/>
          </a:p>
        </p:txBody>
      </p:sp>
    </p:spTree>
    <p:extLst>
      <p:ext uri="{BB962C8B-B14F-4D97-AF65-F5344CB8AC3E}">
        <p14:creationId xmlns:p14="http://schemas.microsoft.com/office/powerpoint/2010/main" val="124307179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DE0FB6-2A34-4ADD-915C-FA147889D0C3}"/>
              </a:ext>
            </a:extLst>
          </p:cNvPr>
          <p:cNvSpPr>
            <a:spLocks noGrp="1"/>
          </p:cNvSpPr>
          <p:nvPr>
            <p:ph type="ctrTitle"/>
          </p:nvPr>
        </p:nvSpPr>
        <p:spPr>
          <a:xfrm>
            <a:off x="1755040" y="267611"/>
            <a:ext cx="9144000" cy="401003"/>
          </a:xfrm>
        </p:spPr>
        <p:txBody>
          <a:bodyPr>
            <a:normAutofit/>
          </a:bodyPr>
          <a:lstStyle/>
          <a:p>
            <a:r>
              <a:rPr lang="en-GB" sz="2000" b="1"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What can we learn from religions about deciding what is right and wrong?</a:t>
            </a:r>
            <a:endParaRPr lang="en-GB" sz="6600" dirty="0"/>
          </a:p>
        </p:txBody>
      </p:sp>
      <p:sp>
        <p:nvSpPr>
          <p:cNvPr id="3" name="Subtitle 2">
            <a:extLst>
              <a:ext uri="{FF2B5EF4-FFF2-40B4-BE49-F238E27FC236}">
                <a16:creationId xmlns:a16="http://schemas.microsoft.com/office/drawing/2014/main" xmlns="" id="{D34FEDDA-243B-45BF-83B2-9C6B8F246132}"/>
              </a:ext>
            </a:extLst>
          </p:cNvPr>
          <p:cNvSpPr>
            <a:spLocks noGrp="1"/>
          </p:cNvSpPr>
          <p:nvPr>
            <p:ph type="subTitle" idx="1"/>
          </p:nvPr>
        </p:nvSpPr>
        <p:spPr>
          <a:xfrm>
            <a:off x="-35256" y="3476005"/>
            <a:ext cx="6799845" cy="687384"/>
          </a:xfrm>
        </p:spPr>
        <p:txBody>
          <a:bodyPr>
            <a:normAutofit/>
          </a:bodyPr>
          <a:lstStyle/>
          <a:p>
            <a:pPr algn="ctr"/>
            <a:r>
              <a:rPr lang="en-GB" sz="1800" u="sng" dirty="0"/>
              <a:t>Key vocabulary:</a:t>
            </a:r>
          </a:p>
          <a:p>
            <a:pPr algn="ctr"/>
            <a:r>
              <a:rPr lang="en-GB" sz="1600" dirty="0"/>
              <a:t>Temptation, parables, commandments, golden rule, beatitudes, Talmud,  Siddur </a:t>
            </a:r>
          </a:p>
        </p:txBody>
      </p:sp>
      <p:sp>
        <p:nvSpPr>
          <p:cNvPr id="5" name="TextBox 4">
            <a:extLst>
              <a:ext uri="{FF2B5EF4-FFF2-40B4-BE49-F238E27FC236}">
                <a16:creationId xmlns:a16="http://schemas.microsoft.com/office/drawing/2014/main" xmlns="" id="{D4F9CE2E-4528-4792-980B-AD806EFF89B3}"/>
              </a:ext>
            </a:extLst>
          </p:cNvPr>
          <p:cNvSpPr txBox="1"/>
          <p:nvPr/>
        </p:nvSpPr>
        <p:spPr>
          <a:xfrm>
            <a:off x="7014411" y="731200"/>
            <a:ext cx="3469540" cy="369332"/>
          </a:xfrm>
          <a:prstGeom prst="rect">
            <a:avLst/>
          </a:prstGeom>
          <a:noFill/>
        </p:spPr>
        <p:txBody>
          <a:bodyPr wrap="none" rtlCol="0">
            <a:spAutoFit/>
          </a:bodyPr>
          <a:lstStyle/>
          <a:p>
            <a:r>
              <a:rPr lang="en-GB" u="sng" dirty="0">
                <a:latin typeface="Calibri" panose="020F0502020204030204" pitchFamily="34" charset="0"/>
                <a:cs typeface="Calibri" panose="020F0502020204030204" pitchFamily="34" charset="0"/>
              </a:rPr>
              <a:t>Religious stories about temptation</a:t>
            </a:r>
            <a:r>
              <a:rPr lang="en-GB" dirty="0"/>
              <a:t>:</a:t>
            </a:r>
          </a:p>
        </p:txBody>
      </p:sp>
      <p:graphicFrame>
        <p:nvGraphicFramePr>
          <p:cNvPr id="6" name="Table 6">
            <a:extLst>
              <a:ext uri="{FF2B5EF4-FFF2-40B4-BE49-F238E27FC236}">
                <a16:creationId xmlns:a16="http://schemas.microsoft.com/office/drawing/2014/main" xmlns="" id="{ECC634EE-97BD-4F8C-994C-54E1617AAEB6}"/>
              </a:ext>
            </a:extLst>
          </p:cNvPr>
          <p:cNvGraphicFramePr>
            <a:graphicFrameLocks noGrp="1"/>
          </p:cNvGraphicFramePr>
          <p:nvPr>
            <p:extLst>
              <p:ext uri="{D42A27DB-BD31-4B8C-83A1-F6EECF244321}">
                <p14:modId xmlns:p14="http://schemas.microsoft.com/office/powerpoint/2010/main" val="1223107037"/>
              </p:ext>
            </p:extLst>
          </p:nvPr>
        </p:nvGraphicFramePr>
        <p:xfrm>
          <a:off x="2979420" y="4468866"/>
          <a:ext cx="6106026" cy="2313428"/>
        </p:xfrm>
        <a:graphic>
          <a:graphicData uri="http://schemas.openxmlformats.org/drawingml/2006/table">
            <a:tbl>
              <a:tblPr firstRow="1" bandRow="1">
                <a:tableStyleId>{5C22544A-7EE6-4342-B048-85BDC9FD1C3A}</a:tableStyleId>
              </a:tblPr>
              <a:tblGrid>
                <a:gridCol w="1726532">
                  <a:extLst>
                    <a:ext uri="{9D8B030D-6E8A-4147-A177-3AD203B41FA5}">
                      <a16:colId xmlns:a16="http://schemas.microsoft.com/office/drawing/2014/main" xmlns="" val="2750787337"/>
                    </a:ext>
                  </a:extLst>
                </a:gridCol>
                <a:gridCol w="4379494">
                  <a:extLst>
                    <a:ext uri="{9D8B030D-6E8A-4147-A177-3AD203B41FA5}">
                      <a16:colId xmlns:a16="http://schemas.microsoft.com/office/drawing/2014/main" xmlns="" val="788378028"/>
                    </a:ext>
                  </a:extLst>
                </a:gridCol>
              </a:tblGrid>
              <a:tr h="546386">
                <a:tc>
                  <a:txBody>
                    <a:bodyPr/>
                    <a:lstStyle/>
                    <a:p>
                      <a:pPr algn="ctr"/>
                      <a:r>
                        <a:rPr lang="en-GB" sz="1800" dirty="0">
                          <a:latin typeface="Calibri" panose="020F0502020204030204" pitchFamily="34" charset="0"/>
                          <a:cs typeface="Calibri" panose="020F0502020204030204" pitchFamily="34" charset="0"/>
                        </a:rPr>
                        <a:t>Religion</a:t>
                      </a:r>
                    </a:p>
                  </a:txBody>
                  <a:tcPr/>
                </a:tc>
                <a:tc>
                  <a:txBody>
                    <a:bodyPr/>
                    <a:lstStyle/>
                    <a:p>
                      <a:pPr algn="ctr"/>
                      <a:r>
                        <a:rPr lang="en-GB" dirty="0">
                          <a:latin typeface="Calibri" panose="020F0502020204030204" pitchFamily="34" charset="0"/>
                          <a:cs typeface="Calibri" panose="020F0502020204030204" pitchFamily="34" charset="0"/>
                        </a:rPr>
                        <a:t>Teachings that show how to live a good life:</a:t>
                      </a:r>
                    </a:p>
                  </a:txBody>
                  <a:tcPr/>
                </a:tc>
                <a:extLst>
                  <a:ext uri="{0D108BD9-81ED-4DB2-BD59-A6C34878D82A}">
                    <a16:rowId xmlns:a16="http://schemas.microsoft.com/office/drawing/2014/main" xmlns="" val="505919339"/>
                  </a:ext>
                </a:extLst>
              </a:tr>
              <a:tr h="624441">
                <a:tc>
                  <a:txBody>
                    <a:bodyPr/>
                    <a:lstStyle/>
                    <a:p>
                      <a:pPr algn="ctr"/>
                      <a:r>
                        <a:rPr lang="en-GB" dirty="0">
                          <a:latin typeface="Calibri" panose="020F0502020204030204" pitchFamily="34" charset="0"/>
                          <a:cs typeface="Calibri" panose="020F0502020204030204" pitchFamily="34" charset="0"/>
                        </a:rPr>
                        <a:t>Christianity</a:t>
                      </a:r>
                    </a:p>
                  </a:txBody>
                  <a:tcPr/>
                </a:tc>
                <a:tc>
                  <a:txBody>
                    <a:bodyPr/>
                    <a:lstStyle/>
                    <a:p>
                      <a:pPr algn="just"/>
                      <a:r>
                        <a:rPr lang="en-GB" sz="1400" dirty="0">
                          <a:latin typeface="Calibri" panose="020F0502020204030204" pitchFamily="34" charset="0"/>
                          <a:cs typeface="Calibri" panose="020F0502020204030204" pitchFamily="34" charset="0"/>
                        </a:rPr>
                        <a:t>Jesus taught that people with certain value or that lived in a particular way would be blessed and live a good life. </a:t>
                      </a:r>
                    </a:p>
                  </a:txBody>
                  <a:tcPr/>
                </a:tc>
                <a:extLst>
                  <a:ext uri="{0D108BD9-81ED-4DB2-BD59-A6C34878D82A}">
                    <a16:rowId xmlns:a16="http://schemas.microsoft.com/office/drawing/2014/main" xmlns="" val="930640427"/>
                  </a:ext>
                </a:extLst>
              </a:tr>
              <a:tr h="442313">
                <a:tc rowSpan="2">
                  <a:txBody>
                    <a:bodyPr/>
                    <a:lstStyle/>
                    <a:p>
                      <a:pPr algn="ctr"/>
                      <a:r>
                        <a:rPr lang="en-GB" dirty="0">
                          <a:latin typeface="Calibri" panose="020F0502020204030204" pitchFamily="34" charset="0"/>
                          <a:cs typeface="Calibri" panose="020F0502020204030204" pitchFamily="34" charset="0"/>
                        </a:rPr>
                        <a:t>Judaism </a:t>
                      </a:r>
                    </a:p>
                  </a:txBody>
                  <a:tcPr/>
                </a:tc>
                <a:tc>
                  <a:txBody>
                    <a:bodyPr/>
                    <a:lstStyle/>
                    <a:p>
                      <a:pPr algn="just"/>
                      <a:r>
                        <a:rPr lang="en-GB" sz="1400" dirty="0">
                          <a:latin typeface="Calibri" panose="020F0502020204030204" pitchFamily="34" charset="0"/>
                          <a:cs typeface="Calibri" panose="020F0502020204030204" pitchFamily="34" charset="0"/>
                        </a:rPr>
                        <a:t>The Talmud teaches that Jews should say thank you prayers 100 times a day!</a:t>
                      </a:r>
                    </a:p>
                  </a:txBody>
                  <a:tcPr/>
                </a:tc>
                <a:extLst>
                  <a:ext uri="{0D108BD9-81ED-4DB2-BD59-A6C34878D82A}">
                    <a16:rowId xmlns:a16="http://schemas.microsoft.com/office/drawing/2014/main" xmlns="" val="3880168538"/>
                  </a:ext>
                </a:extLst>
              </a:tr>
              <a:tr h="624441">
                <a:tc vMerge="1">
                  <a:txBody>
                    <a:bodyPr/>
                    <a:lstStyle/>
                    <a:p>
                      <a:endParaRPr lang="en-GB" dirty="0"/>
                    </a:p>
                  </a:txBody>
                  <a:tcPr/>
                </a:tc>
                <a:tc>
                  <a:txBody>
                    <a:bodyPr/>
                    <a:lstStyle/>
                    <a:p>
                      <a:pPr algn="just"/>
                      <a:r>
                        <a:rPr lang="en-GB" sz="1400" dirty="0">
                          <a:latin typeface="Calibri" panose="020F0502020204030204" pitchFamily="34" charset="0"/>
                          <a:cs typeface="Calibri" panose="020F0502020204030204" pitchFamily="34" charset="0"/>
                        </a:rPr>
                        <a:t>The siddur prayer book contains lots of ‘blessed are you, King of the universe’ prayers that are said regularly. </a:t>
                      </a:r>
                    </a:p>
                  </a:txBody>
                  <a:tcPr/>
                </a:tc>
                <a:extLst>
                  <a:ext uri="{0D108BD9-81ED-4DB2-BD59-A6C34878D82A}">
                    <a16:rowId xmlns:a16="http://schemas.microsoft.com/office/drawing/2014/main" xmlns="" val="2667082092"/>
                  </a:ext>
                </a:extLst>
              </a:tr>
            </a:tbl>
          </a:graphicData>
        </a:graphic>
      </p:graphicFrame>
      <p:pic>
        <p:nvPicPr>
          <p:cNvPr id="1026" name="Picture 2" descr="THE EIGHT BEATITUDES OF JESUS~ Matthew 5:3-10">
            <a:extLst>
              <a:ext uri="{FF2B5EF4-FFF2-40B4-BE49-F238E27FC236}">
                <a16:creationId xmlns:a16="http://schemas.microsoft.com/office/drawing/2014/main" xmlns="" id="{36ACFC9D-22C3-4154-AB8F-9BF8A044F3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3654" y="4177266"/>
            <a:ext cx="1824787" cy="24356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rge SIDDUR Sidur Jewish Prayer Service Book Hebrew English, Synagogue  Judaica | eBay">
            <a:extLst>
              <a:ext uri="{FF2B5EF4-FFF2-40B4-BE49-F238E27FC236}">
                <a16:creationId xmlns:a16="http://schemas.microsoft.com/office/drawing/2014/main" xmlns="" id="{EBD080C2-803B-4272-9811-852CE05C64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366" y="4468866"/>
            <a:ext cx="2266950" cy="20193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A18A794F-8299-479C-9294-C473214A8E31}"/>
              </a:ext>
            </a:extLst>
          </p:cNvPr>
          <p:cNvSpPr txBox="1"/>
          <p:nvPr/>
        </p:nvSpPr>
        <p:spPr>
          <a:xfrm>
            <a:off x="6475561" y="1003232"/>
            <a:ext cx="4584031" cy="2862322"/>
          </a:xfrm>
          <a:prstGeom prst="rect">
            <a:avLst/>
          </a:prstGeom>
          <a:noFill/>
        </p:spPr>
        <p:txBody>
          <a:bodyPr wrap="square" rtlCol="0">
            <a:spAutoFit/>
          </a:bodyPr>
          <a:lstStyle/>
          <a:p>
            <a:pPr algn="just"/>
            <a:r>
              <a:rPr lang="en-GB" dirty="0">
                <a:latin typeface="Calibri" panose="020F0502020204030204" pitchFamily="34" charset="0"/>
                <a:cs typeface="Calibri" panose="020F0502020204030204" pitchFamily="34" charset="0"/>
              </a:rPr>
              <a:t>In the bible, Christians learn about the story of </a:t>
            </a:r>
            <a:r>
              <a:rPr lang="en-GB" b="1" dirty="0">
                <a:latin typeface="Calibri" panose="020F0502020204030204" pitchFamily="34" charset="0"/>
                <a:cs typeface="Calibri" panose="020F0502020204030204" pitchFamily="34" charset="0"/>
              </a:rPr>
              <a:t>Adam and Eve</a:t>
            </a:r>
            <a:r>
              <a:rPr lang="en-GB" dirty="0">
                <a:latin typeface="Calibri" panose="020F0502020204030204" pitchFamily="34" charset="0"/>
                <a:cs typeface="Calibri" panose="020F0502020204030204" pitchFamily="34" charset="0"/>
              </a:rPr>
              <a:t>. They lived contentedly in the garden of Eden, with God having told them to not eat any fruit from one tree. One day, a </a:t>
            </a:r>
            <a:r>
              <a:rPr lang="en-GB" b="1" dirty="0">
                <a:latin typeface="Calibri" panose="020F0502020204030204" pitchFamily="34" charset="0"/>
                <a:cs typeface="Calibri" panose="020F0502020204030204" pitchFamily="34" charset="0"/>
              </a:rPr>
              <a:t>serpent tricked Eve </a:t>
            </a:r>
            <a:r>
              <a:rPr lang="en-GB" dirty="0">
                <a:latin typeface="Calibri" panose="020F0502020204030204" pitchFamily="34" charset="0"/>
                <a:cs typeface="Calibri" panose="020F0502020204030204" pitchFamily="34" charset="0"/>
              </a:rPr>
              <a:t>into eating the forbidden fruit which lead to </a:t>
            </a:r>
            <a:r>
              <a:rPr lang="en-GB" b="1" dirty="0">
                <a:latin typeface="Calibri" panose="020F0502020204030204" pitchFamily="34" charset="0"/>
                <a:cs typeface="Calibri" panose="020F0502020204030204" pitchFamily="34" charset="0"/>
              </a:rPr>
              <a:t>God banishing them from the Garden of Eden.</a:t>
            </a:r>
          </a:p>
          <a:p>
            <a:pPr algn="just"/>
            <a:r>
              <a:rPr lang="en-GB" dirty="0">
                <a:latin typeface="Calibri" panose="020F0502020204030204" pitchFamily="34" charset="0"/>
                <a:cs typeface="Calibri" panose="020F0502020204030204" pitchFamily="34" charset="0"/>
              </a:rPr>
              <a:t>Christians believe that God wants people to have </a:t>
            </a:r>
            <a:r>
              <a:rPr lang="en-GB" b="1" dirty="0">
                <a:latin typeface="Calibri" panose="020F0502020204030204" pitchFamily="34" charset="0"/>
                <a:cs typeface="Calibri" panose="020F0502020204030204" pitchFamily="34" charset="0"/>
              </a:rPr>
              <a:t>free will </a:t>
            </a:r>
            <a:r>
              <a:rPr lang="en-GB" dirty="0">
                <a:latin typeface="Calibri" panose="020F0502020204030204" pitchFamily="34" charset="0"/>
                <a:cs typeface="Calibri" panose="020F0502020204030204" pitchFamily="34" charset="0"/>
              </a:rPr>
              <a:t>and their own ability to decide to make good decisions and follow His rules.  </a:t>
            </a:r>
          </a:p>
        </p:txBody>
      </p:sp>
      <p:pic>
        <p:nvPicPr>
          <p:cNvPr id="9" name="Picture 8">
            <a:extLst>
              <a:ext uri="{FF2B5EF4-FFF2-40B4-BE49-F238E27FC236}">
                <a16:creationId xmlns:a16="http://schemas.microsoft.com/office/drawing/2014/main" xmlns="" id="{8FBB7520-D336-40DC-B72D-25A40DC9292A}"/>
              </a:ext>
            </a:extLst>
          </p:cNvPr>
          <p:cNvPicPr>
            <a:picLocks noChangeAspect="1"/>
          </p:cNvPicPr>
          <p:nvPr/>
        </p:nvPicPr>
        <p:blipFill rotWithShape="1">
          <a:blip r:embed="rId4"/>
          <a:srcRect l="63876" t="30109" r="14906" b="32329"/>
          <a:stretch/>
        </p:blipFill>
        <p:spPr>
          <a:xfrm>
            <a:off x="11194960" y="267611"/>
            <a:ext cx="855048" cy="851071"/>
          </a:xfrm>
          <a:prstGeom prst="rect">
            <a:avLst/>
          </a:prstGeom>
        </p:spPr>
      </p:pic>
      <p:sp>
        <p:nvSpPr>
          <p:cNvPr id="10" name="TextBox 9">
            <a:extLst>
              <a:ext uri="{FF2B5EF4-FFF2-40B4-BE49-F238E27FC236}">
                <a16:creationId xmlns:a16="http://schemas.microsoft.com/office/drawing/2014/main" xmlns="" id="{E2A444B7-ADA6-415A-A726-BB52157CD5FD}"/>
              </a:ext>
            </a:extLst>
          </p:cNvPr>
          <p:cNvSpPr txBox="1"/>
          <p:nvPr/>
        </p:nvSpPr>
        <p:spPr>
          <a:xfrm>
            <a:off x="141992" y="757544"/>
            <a:ext cx="6080393" cy="646331"/>
          </a:xfrm>
          <a:prstGeom prst="rect">
            <a:avLst/>
          </a:prstGeom>
          <a:noFill/>
        </p:spPr>
        <p:txBody>
          <a:bodyPr wrap="square" rtlCol="0">
            <a:spAutoFit/>
          </a:bodyPr>
          <a:lstStyle/>
          <a:p>
            <a:r>
              <a:rPr lang="en-GB" dirty="0"/>
              <a:t>Why are rules important: </a:t>
            </a:r>
            <a:r>
              <a:rPr lang="en-GB" sz="1400" dirty="0">
                <a:latin typeface="Calibri" panose="020F0502020204030204" pitchFamily="34" charset="0"/>
                <a:cs typeface="Calibri" panose="020F0502020204030204" pitchFamily="34" charset="0"/>
              </a:rPr>
              <a:t>rules are an important part of our lives because they help people to live safely and take responsibility for their actions</a:t>
            </a:r>
            <a:r>
              <a:rPr lang="en-GB" dirty="0">
                <a:latin typeface="Calibri" panose="020F0502020204030204" pitchFamily="34" charset="0"/>
                <a:cs typeface="Calibri" panose="020F0502020204030204" pitchFamily="34" charset="0"/>
              </a:rPr>
              <a:t>. </a:t>
            </a:r>
          </a:p>
        </p:txBody>
      </p:sp>
      <p:graphicFrame>
        <p:nvGraphicFramePr>
          <p:cNvPr id="11" name="Table 11">
            <a:extLst>
              <a:ext uri="{FF2B5EF4-FFF2-40B4-BE49-F238E27FC236}">
                <a16:creationId xmlns:a16="http://schemas.microsoft.com/office/drawing/2014/main" xmlns="" id="{64801639-9842-42DA-88F1-9E0002B14E86}"/>
              </a:ext>
            </a:extLst>
          </p:cNvPr>
          <p:cNvGraphicFramePr>
            <a:graphicFrameLocks noGrp="1"/>
          </p:cNvGraphicFramePr>
          <p:nvPr>
            <p:extLst>
              <p:ext uri="{D42A27DB-BD31-4B8C-83A1-F6EECF244321}">
                <p14:modId xmlns:p14="http://schemas.microsoft.com/office/powerpoint/2010/main" val="2520950992"/>
              </p:ext>
            </p:extLst>
          </p:nvPr>
        </p:nvGraphicFramePr>
        <p:xfrm>
          <a:off x="132750" y="1492805"/>
          <a:ext cx="6080393" cy="1844040"/>
        </p:xfrm>
        <a:graphic>
          <a:graphicData uri="http://schemas.openxmlformats.org/drawingml/2006/table">
            <a:tbl>
              <a:tblPr firstRow="1" bandRow="1">
                <a:tableStyleId>{5C22544A-7EE6-4342-B048-85BDC9FD1C3A}</a:tableStyleId>
              </a:tblPr>
              <a:tblGrid>
                <a:gridCol w="1311038">
                  <a:extLst>
                    <a:ext uri="{9D8B030D-6E8A-4147-A177-3AD203B41FA5}">
                      <a16:colId xmlns:a16="http://schemas.microsoft.com/office/drawing/2014/main" xmlns="" val="2524156543"/>
                    </a:ext>
                  </a:extLst>
                </a:gridCol>
                <a:gridCol w="4769355">
                  <a:extLst>
                    <a:ext uri="{9D8B030D-6E8A-4147-A177-3AD203B41FA5}">
                      <a16:colId xmlns:a16="http://schemas.microsoft.com/office/drawing/2014/main" xmlns="" val="2726960929"/>
                    </a:ext>
                  </a:extLst>
                </a:gridCol>
              </a:tblGrid>
              <a:tr h="370840">
                <a:tc>
                  <a:txBody>
                    <a:bodyPr/>
                    <a:lstStyle/>
                    <a:p>
                      <a:r>
                        <a:rPr lang="en-GB" dirty="0"/>
                        <a:t>religion</a:t>
                      </a:r>
                    </a:p>
                  </a:txBody>
                  <a:tcPr/>
                </a:tc>
                <a:tc>
                  <a:txBody>
                    <a:bodyPr/>
                    <a:lstStyle/>
                    <a:p>
                      <a:r>
                        <a:rPr lang="en-GB" dirty="0"/>
                        <a:t>Golden rule</a:t>
                      </a:r>
                    </a:p>
                  </a:txBody>
                  <a:tcPr/>
                </a:tc>
                <a:extLst>
                  <a:ext uri="{0D108BD9-81ED-4DB2-BD59-A6C34878D82A}">
                    <a16:rowId xmlns:a16="http://schemas.microsoft.com/office/drawing/2014/main" xmlns="" val="3060355825"/>
                  </a:ext>
                </a:extLst>
              </a:tr>
              <a:tr h="370840">
                <a:tc>
                  <a:txBody>
                    <a:bodyPr/>
                    <a:lstStyle/>
                    <a:p>
                      <a:r>
                        <a:rPr lang="en-GB" dirty="0">
                          <a:latin typeface="Calibri" panose="020F0502020204030204" pitchFamily="34" charset="0"/>
                          <a:cs typeface="Calibri" panose="020F0502020204030204" pitchFamily="34" charset="0"/>
                        </a:rPr>
                        <a:t>Christianity</a:t>
                      </a:r>
                    </a:p>
                  </a:txBody>
                  <a:tcPr/>
                </a:tc>
                <a:tc>
                  <a:txBody>
                    <a:bodyPr/>
                    <a:lstStyle/>
                    <a:p>
                      <a:r>
                        <a:rPr lang="en-GB" sz="1400" dirty="0">
                          <a:latin typeface="Calibri" panose="020F0502020204030204" pitchFamily="34" charset="0"/>
                          <a:cs typeface="Calibri" panose="020F0502020204030204" pitchFamily="34" charset="0"/>
                        </a:rPr>
                        <a:t>Love your neighbour as yourself.</a:t>
                      </a:r>
                    </a:p>
                  </a:txBody>
                  <a:tcPr/>
                </a:tc>
                <a:extLst>
                  <a:ext uri="{0D108BD9-81ED-4DB2-BD59-A6C34878D82A}">
                    <a16:rowId xmlns:a16="http://schemas.microsoft.com/office/drawing/2014/main" xmlns="" val="3090223173"/>
                  </a:ext>
                </a:extLst>
              </a:tr>
              <a:tr h="370840">
                <a:tc>
                  <a:txBody>
                    <a:bodyPr/>
                    <a:lstStyle/>
                    <a:p>
                      <a:r>
                        <a:rPr lang="en-GB" dirty="0">
                          <a:latin typeface="Calibri" panose="020F0502020204030204" pitchFamily="34" charset="0"/>
                          <a:cs typeface="Calibri" panose="020F0502020204030204" pitchFamily="34" charset="0"/>
                        </a:rPr>
                        <a:t>Judaism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effectLst/>
                          <a:latin typeface="Calibri" panose="020F0502020204030204" pitchFamily="34" charset="0"/>
                          <a:ea typeface="Times New Roman" panose="02020603050405020304" pitchFamily="18" charset="0"/>
                          <a:cs typeface="Calibri" panose="020F0502020204030204" pitchFamily="34" charset="0"/>
                        </a:rPr>
                        <a:t>What is hateful to you, do not do to your neighbour.</a:t>
                      </a:r>
                    </a:p>
                  </a:txBody>
                  <a:tcPr/>
                </a:tc>
                <a:extLst>
                  <a:ext uri="{0D108BD9-81ED-4DB2-BD59-A6C34878D82A}">
                    <a16:rowId xmlns:a16="http://schemas.microsoft.com/office/drawing/2014/main" xmlns="" val="890670332"/>
                  </a:ext>
                </a:extLst>
              </a:tr>
              <a:tr h="249277">
                <a:tc>
                  <a:txBody>
                    <a:bodyPr/>
                    <a:lstStyle/>
                    <a:p>
                      <a:r>
                        <a:rPr lang="en-GB" dirty="0">
                          <a:latin typeface="Calibri" panose="020F0502020204030204" pitchFamily="34" charset="0"/>
                          <a:cs typeface="Calibri" panose="020F0502020204030204" pitchFamily="34" charset="0"/>
                        </a:rPr>
                        <a:t>Humanism</a:t>
                      </a:r>
                    </a:p>
                  </a:txBody>
                  <a:tcPr/>
                </a:tc>
                <a:tc>
                  <a:txBody>
                    <a:bodyPr/>
                    <a:lstStyle/>
                    <a:p>
                      <a:r>
                        <a:rPr lang="en-GB" sz="1400" dirty="0">
                          <a:latin typeface="Calibri" panose="020F0502020204030204" pitchFamily="34" charset="0"/>
                          <a:ea typeface="Times New Roman" panose="02020603050405020304" pitchFamily="18" charset="0"/>
                          <a:cs typeface="Calibri" panose="020F0502020204030204" pitchFamily="34" charset="0"/>
                        </a:rPr>
                        <a:t>Treat other </a:t>
                      </a:r>
                      <a:r>
                        <a:rPr lang="en-GB" sz="1400" dirty="0" smtClean="0">
                          <a:latin typeface="Calibri" panose="020F0502020204030204" pitchFamily="34" charset="0"/>
                          <a:ea typeface="Times New Roman" panose="02020603050405020304" pitchFamily="18" charset="0"/>
                          <a:cs typeface="Calibri" panose="020F0502020204030204" pitchFamily="34" charset="0"/>
                        </a:rPr>
                        <a:t>people </a:t>
                      </a:r>
                      <a:r>
                        <a:rPr lang="en-GB" sz="1400" dirty="0">
                          <a:effectLst/>
                          <a:latin typeface="Calibri" panose="020F0502020204030204" pitchFamily="34" charset="0"/>
                          <a:ea typeface="Times New Roman" panose="02020603050405020304" pitchFamily="18" charset="0"/>
                          <a:cs typeface="Calibri" panose="020F0502020204030204" pitchFamily="34" charset="0"/>
                        </a:rPr>
                        <a:t>as you’d want to be treated in their situation; don’t do things you wouldn’t want to have done to you.</a:t>
                      </a:r>
                      <a:endParaRPr lang="en-GB" sz="1400" dirty="0"/>
                    </a:p>
                  </a:txBody>
                  <a:tcPr/>
                </a:tc>
                <a:extLst>
                  <a:ext uri="{0D108BD9-81ED-4DB2-BD59-A6C34878D82A}">
                    <a16:rowId xmlns:a16="http://schemas.microsoft.com/office/drawing/2014/main" xmlns="" val="2810681282"/>
                  </a:ext>
                </a:extLst>
              </a:tr>
            </a:tbl>
          </a:graphicData>
        </a:graphic>
      </p:graphicFrame>
    </p:spTree>
    <p:extLst>
      <p:ext uri="{BB962C8B-B14F-4D97-AF65-F5344CB8AC3E}">
        <p14:creationId xmlns:p14="http://schemas.microsoft.com/office/powerpoint/2010/main" val="11266259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DE0FB6-2A34-4ADD-915C-FA147889D0C3}"/>
              </a:ext>
            </a:extLst>
          </p:cNvPr>
          <p:cNvSpPr>
            <a:spLocks noGrp="1"/>
          </p:cNvSpPr>
          <p:nvPr>
            <p:ph type="ctrTitle"/>
          </p:nvPr>
        </p:nvSpPr>
        <p:spPr>
          <a:xfrm>
            <a:off x="1755040" y="267611"/>
            <a:ext cx="9144000" cy="401003"/>
          </a:xfrm>
        </p:spPr>
        <p:txBody>
          <a:bodyPr>
            <a:normAutofit/>
          </a:bodyPr>
          <a:lstStyle/>
          <a:p>
            <a:r>
              <a:rPr lang="en-GB" sz="2000" b="1"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What can we learn from religions about deciding what is right and wrong?</a:t>
            </a:r>
            <a:endParaRPr lang="en-GB" sz="6600" dirty="0"/>
          </a:p>
        </p:txBody>
      </p:sp>
      <p:sp>
        <p:nvSpPr>
          <p:cNvPr id="3" name="Subtitle 2">
            <a:extLst>
              <a:ext uri="{FF2B5EF4-FFF2-40B4-BE49-F238E27FC236}">
                <a16:creationId xmlns:a16="http://schemas.microsoft.com/office/drawing/2014/main" xmlns="" id="{D34FEDDA-243B-45BF-83B2-9C6B8F246132}"/>
              </a:ext>
            </a:extLst>
          </p:cNvPr>
          <p:cNvSpPr>
            <a:spLocks noGrp="1"/>
          </p:cNvSpPr>
          <p:nvPr>
            <p:ph type="subTitle" idx="1"/>
          </p:nvPr>
        </p:nvSpPr>
        <p:spPr>
          <a:xfrm>
            <a:off x="2629705" y="3768254"/>
            <a:ext cx="6799845" cy="687384"/>
          </a:xfrm>
        </p:spPr>
        <p:txBody>
          <a:bodyPr>
            <a:normAutofit/>
          </a:bodyPr>
          <a:lstStyle/>
          <a:p>
            <a:pPr algn="ctr"/>
            <a:r>
              <a:rPr lang="en-GB" sz="1800" u="sng" dirty="0"/>
              <a:t>Key vocabulary:</a:t>
            </a:r>
          </a:p>
          <a:p>
            <a:pPr algn="ctr"/>
            <a:r>
              <a:rPr lang="en-GB" sz="1600" dirty="0"/>
              <a:t>Temptation, parables, commandments, golden rule, beatitudes, Talmud,  Siddur </a:t>
            </a:r>
          </a:p>
        </p:txBody>
      </p:sp>
      <p:sp>
        <p:nvSpPr>
          <p:cNvPr id="4" name="TextBox 3">
            <a:extLst>
              <a:ext uri="{FF2B5EF4-FFF2-40B4-BE49-F238E27FC236}">
                <a16:creationId xmlns:a16="http://schemas.microsoft.com/office/drawing/2014/main" xmlns="" id="{07D76A28-C047-4676-9448-6BAD04903667}"/>
              </a:ext>
            </a:extLst>
          </p:cNvPr>
          <p:cNvSpPr txBox="1"/>
          <p:nvPr/>
        </p:nvSpPr>
        <p:spPr>
          <a:xfrm>
            <a:off x="132751" y="3100956"/>
            <a:ext cx="6092825" cy="646331"/>
          </a:xfrm>
          <a:prstGeom prst="rect">
            <a:avLst/>
          </a:prstGeom>
          <a:noFill/>
          <a:ln>
            <a:solidFill>
              <a:srgbClr val="FFC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b="1" dirty="0">
                <a:latin typeface="Calibri" panose="020F0502020204030204" pitchFamily="34" charset="0"/>
                <a:ea typeface="Times New Roman" panose="02020603050405020304" pitchFamily="18" charset="0"/>
                <a:cs typeface="Calibri" panose="020F0502020204030204" pitchFamily="34" charset="0"/>
              </a:rPr>
              <a:t>REMEMBER: </a:t>
            </a:r>
            <a:r>
              <a:rPr lang="en-GB" dirty="0">
                <a:latin typeface="Calibri" panose="020F0502020204030204" pitchFamily="34" charset="0"/>
                <a:ea typeface="Times New Roman" panose="02020603050405020304" pitchFamily="18" charset="0"/>
                <a:cs typeface="Calibri" panose="020F0502020204030204" pitchFamily="34" charset="0"/>
              </a:rPr>
              <a:t>the wording is slightly different for all the religions but are the meanings different?</a:t>
            </a:r>
            <a:endParaRPr lang="en-GB" sz="18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5" name="TextBox 4">
            <a:extLst>
              <a:ext uri="{FF2B5EF4-FFF2-40B4-BE49-F238E27FC236}">
                <a16:creationId xmlns:a16="http://schemas.microsoft.com/office/drawing/2014/main" xmlns="" id="{D4F9CE2E-4528-4792-980B-AD806EFF89B3}"/>
              </a:ext>
            </a:extLst>
          </p:cNvPr>
          <p:cNvSpPr txBox="1"/>
          <p:nvPr/>
        </p:nvSpPr>
        <p:spPr>
          <a:xfrm>
            <a:off x="7014411" y="731200"/>
            <a:ext cx="3469540" cy="369332"/>
          </a:xfrm>
          <a:prstGeom prst="rect">
            <a:avLst/>
          </a:prstGeom>
          <a:noFill/>
        </p:spPr>
        <p:txBody>
          <a:bodyPr wrap="none" rtlCol="0">
            <a:spAutoFit/>
          </a:bodyPr>
          <a:lstStyle/>
          <a:p>
            <a:r>
              <a:rPr lang="en-GB" u="sng" dirty="0">
                <a:latin typeface="Calibri" panose="020F0502020204030204" pitchFamily="34" charset="0"/>
                <a:cs typeface="Calibri" panose="020F0502020204030204" pitchFamily="34" charset="0"/>
              </a:rPr>
              <a:t>Religious stories about temptation</a:t>
            </a:r>
            <a:r>
              <a:rPr lang="en-GB" dirty="0"/>
              <a:t>:</a:t>
            </a:r>
          </a:p>
        </p:txBody>
      </p:sp>
      <p:graphicFrame>
        <p:nvGraphicFramePr>
          <p:cNvPr id="6" name="Table 6">
            <a:extLst>
              <a:ext uri="{FF2B5EF4-FFF2-40B4-BE49-F238E27FC236}">
                <a16:creationId xmlns:a16="http://schemas.microsoft.com/office/drawing/2014/main" xmlns="" id="{ECC634EE-97BD-4F8C-994C-54E1617AAEB6}"/>
              </a:ext>
            </a:extLst>
          </p:cNvPr>
          <p:cNvGraphicFramePr>
            <a:graphicFrameLocks noGrp="1"/>
          </p:cNvGraphicFramePr>
          <p:nvPr/>
        </p:nvGraphicFramePr>
        <p:xfrm>
          <a:off x="2979420" y="4468866"/>
          <a:ext cx="6106026" cy="2313428"/>
        </p:xfrm>
        <a:graphic>
          <a:graphicData uri="http://schemas.openxmlformats.org/drawingml/2006/table">
            <a:tbl>
              <a:tblPr firstRow="1" bandRow="1">
                <a:tableStyleId>{5C22544A-7EE6-4342-B048-85BDC9FD1C3A}</a:tableStyleId>
              </a:tblPr>
              <a:tblGrid>
                <a:gridCol w="1726532">
                  <a:extLst>
                    <a:ext uri="{9D8B030D-6E8A-4147-A177-3AD203B41FA5}">
                      <a16:colId xmlns:a16="http://schemas.microsoft.com/office/drawing/2014/main" xmlns="" val="2750787337"/>
                    </a:ext>
                  </a:extLst>
                </a:gridCol>
                <a:gridCol w="4379494">
                  <a:extLst>
                    <a:ext uri="{9D8B030D-6E8A-4147-A177-3AD203B41FA5}">
                      <a16:colId xmlns:a16="http://schemas.microsoft.com/office/drawing/2014/main" xmlns="" val="788378028"/>
                    </a:ext>
                  </a:extLst>
                </a:gridCol>
              </a:tblGrid>
              <a:tr h="546386">
                <a:tc>
                  <a:txBody>
                    <a:bodyPr/>
                    <a:lstStyle/>
                    <a:p>
                      <a:pPr algn="ctr"/>
                      <a:r>
                        <a:rPr lang="en-GB" sz="1800" dirty="0">
                          <a:latin typeface="Calibri" panose="020F0502020204030204" pitchFamily="34" charset="0"/>
                          <a:cs typeface="Calibri" panose="020F0502020204030204" pitchFamily="34" charset="0"/>
                        </a:rPr>
                        <a:t>Religion</a:t>
                      </a:r>
                    </a:p>
                  </a:txBody>
                  <a:tcPr/>
                </a:tc>
                <a:tc>
                  <a:txBody>
                    <a:bodyPr/>
                    <a:lstStyle/>
                    <a:p>
                      <a:pPr algn="ctr"/>
                      <a:r>
                        <a:rPr lang="en-GB" dirty="0">
                          <a:latin typeface="Calibri" panose="020F0502020204030204" pitchFamily="34" charset="0"/>
                          <a:cs typeface="Calibri" panose="020F0502020204030204" pitchFamily="34" charset="0"/>
                        </a:rPr>
                        <a:t>Teachings that show how to live a good life:</a:t>
                      </a:r>
                    </a:p>
                  </a:txBody>
                  <a:tcPr/>
                </a:tc>
                <a:extLst>
                  <a:ext uri="{0D108BD9-81ED-4DB2-BD59-A6C34878D82A}">
                    <a16:rowId xmlns:a16="http://schemas.microsoft.com/office/drawing/2014/main" xmlns="" val="505919339"/>
                  </a:ext>
                </a:extLst>
              </a:tr>
              <a:tr h="624441">
                <a:tc>
                  <a:txBody>
                    <a:bodyPr/>
                    <a:lstStyle/>
                    <a:p>
                      <a:pPr algn="ctr"/>
                      <a:r>
                        <a:rPr lang="en-GB" dirty="0">
                          <a:latin typeface="Calibri" panose="020F0502020204030204" pitchFamily="34" charset="0"/>
                          <a:cs typeface="Calibri" panose="020F0502020204030204" pitchFamily="34" charset="0"/>
                        </a:rPr>
                        <a:t>Christianity</a:t>
                      </a:r>
                    </a:p>
                  </a:txBody>
                  <a:tcPr/>
                </a:tc>
                <a:tc>
                  <a:txBody>
                    <a:bodyPr/>
                    <a:lstStyle/>
                    <a:p>
                      <a:pPr algn="just"/>
                      <a:r>
                        <a:rPr lang="en-GB" sz="1400" dirty="0">
                          <a:latin typeface="Calibri" panose="020F0502020204030204" pitchFamily="34" charset="0"/>
                          <a:cs typeface="Calibri" panose="020F0502020204030204" pitchFamily="34" charset="0"/>
                        </a:rPr>
                        <a:t>Jesus taught that people with certain value or that lived in a particular way would be blessed and live a good life. </a:t>
                      </a:r>
                    </a:p>
                  </a:txBody>
                  <a:tcPr/>
                </a:tc>
                <a:extLst>
                  <a:ext uri="{0D108BD9-81ED-4DB2-BD59-A6C34878D82A}">
                    <a16:rowId xmlns:a16="http://schemas.microsoft.com/office/drawing/2014/main" xmlns="" val="930640427"/>
                  </a:ext>
                </a:extLst>
              </a:tr>
              <a:tr h="442313">
                <a:tc rowSpan="2">
                  <a:txBody>
                    <a:bodyPr/>
                    <a:lstStyle/>
                    <a:p>
                      <a:pPr algn="ctr"/>
                      <a:r>
                        <a:rPr lang="en-GB" dirty="0">
                          <a:latin typeface="Calibri" panose="020F0502020204030204" pitchFamily="34" charset="0"/>
                          <a:cs typeface="Calibri" panose="020F0502020204030204" pitchFamily="34" charset="0"/>
                        </a:rPr>
                        <a:t>Judaism </a:t>
                      </a:r>
                    </a:p>
                  </a:txBody>
                  <a:tcPr/>
                </a:tc>
                <a:tc>
                  <a:txBody>
                    <a:bodyPr/>
                    <a:lstStyle/>
                    <a:p>
                      <a:pPr algn="just"/>
                      <a:r>
                        <a:rPr lang="en-GB" sz="1400" dirty="0">
                          <a:latin typeface="Calibri" panose="020F0502020204030204" pitchFamily="34" charset="0"/>
                          <a:cs typeface="Calibri" panose="020F0502020204030204" pitchFamily="34" charset="0"/>
                        </a:rPr>
                        <a:t>The Talmud teaches that Jews should say thank you prayers 100 times a day!</a:t>
                      </a:r>
                    </a:p>
                  </a:txBody>
                  <a:tcPr/>
                </a:tc>
                <a:extLst>
                  <a:ext uri="{0D108BD9-81ED-4DB2-BD59-A6C34878D82A}">
                    <a16:rowId xmlns:a16="http://schemas.microsoft.com/office/drawing/2014/main" xmlns="" val="3880168538"/>
                  </a:ext>
                </a:extLst>
              </a:tr>
              <a:tr h="624441">
                <a:tc vMerge="1">
                  <a:txBody>
                    <a:bodyPr/>
                    <a:lstStyle/>
                    <a:p>
                      <a:endParaRPr lang="en-GB" dirty="0"/>
                    </a:p>
                  </a:txBody>
                  <a:tcPr/>
                </a:tc>
                <a:tc>
                  <a:txBody>
                    <a:bodyPr/>
                    <a:lstStyle/>
                    <a:p>
                      <a:pPr algn="just"/>
                      <a:r>
                        <a:rPr lang="en-GB" sz="1400" dirty="0">
                          <a:latin typeface="Calibri" panose="020F0502020204030204" pitchFamily="34" charset="0"/>
                          <a:cs typeface="Calibri" panose="020F0502020204030204" pitchFamily="34" charset="0"/>
                        </a:rPr>
                        <a:t>The siddur prayer book contains lots of ‘blessed are you, King of the universe’ prayers that are said regularly. </a:t>
                      </a:r>
                    </a:p>
                  </a:txBody>
                  <a:tcPr/>
                </a:tc>
                <a:extLst>
                  <a:ext uri="{0D108BD9-81ED-4DB2-BD59-A6C34878D82A}">
                    <a16:rowId xmlns:a16="http://schemas.microsoft.com/office/drawing/2014/main" xmlns="" val="2667082092"/>
                  </a:ext>
                </a:extLst>
              </a:tr>
            </a:tbl>
          </a:graphicData>
        </a:graphic>
      </p:graphicFrame>
      <p:pic>
        <p:nvPicPr>
          <p:cNvPr id="1026" name="Picture 2" descr="THE EIGHT BEATITUDES OF JESUS~ Matthew 5:3-10">
            <a:extLst>
              <a:ext uri="{FF2B5EF4-FFF2-40B4-BE49-F238E27FC236}">
                <a16:creationId xmlns:a16="http://schemas.microsoft.com/office/drawing/2014/main" xmlns="" id="{36ACFC9D-22C3-4154-AB8F-9BF8A044F3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3654" y="4177266"/>
            <a:ext cx="1824787" cy="24356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rge SIDDUR Sidur Jewish Prayer Service Book Hebrew English, Synagogue  Judaica | eBay">
            <a:extLst>
              <a:ext uri="{FF2B5EF4-FFF2-40B4-BE49-F238E27FC236}">
                <a16:creationId xmlns:a16="http://schemas.microsoft.com/office/drawing/2014/main" xmlns="" id="{EBD080C2-803B-4272-9811-852CE05C64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366" y="4593593"/>
            <a:ext cx="2266950" cy="20193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A18A794F-8299-479C-9294-C473214A8E31}"/>
              </a:ext>
            </a:extLst>
          </p:cNvPr>
          <p:cNvSpPr txBox="1"/>
          <p:nvPr/>
        </p:nvSpPr>
        <p:spPr>
          <a:xfrm>
            <a:off x="6475561" y="1003232"/>
            <a:ext cx="4584031" cy="2862322"/>
          </a:xfrm>
          <a:prstGeom prst="rect">
            <a:avLst/>
          </a:prstGeom>
          <a:noFill/>
        </p:spPr>
        <p:txBody>
          <a:bodyPr wrap="square" rtlCol="0">
            <a:spAutoFit/>
          </a:bodyPr>
          <a:lstStyle/>
          <a:p>
            <a:pPr algn="just"/>
            <a:r>
              <a:rPr lang="en-GB" dirty="0">
                <a:latin typeface="Calibri" panose="020F0502020204030204" pitchFamily="34" charset="0"/>
                <a:cs typeface="Calibri" panose="020F0502020204030204" pitchFamily="34" charset="0"/>
              </a:rPr>
              <a:t>In the bible, Christians learn about the story of Adam and Eve. They lived contentedly in the garden of Eden, with God having told them to not eat any fruit from one tree. One day, a serpent tricked Eve into eating the forbidden fruit which lead to God banishing them from the Garden of Eden.</a:t>
            </a:r>
          </a:p>
          <a:p>
            <a:pPr algn="just"/>
            <a:r>
              <a:rPr lang="en-GB" dirty="0">
                <a:latin typeface="Calibri" panose="020F0502020204030204" pitchFamily="34" charset="0"/>
                <a:cs typeface="Calibri" panose="020F0502020204030204" pitchFamily="34" charset="0"/>
              </a:rPr>
              <a:t>Christians believe that God wants people to have free will and their own ability to decide to make good decisions and follow His rules.  </a:t>
            </a:r>
          </a:p>
        </p:txBody>
      </p:sp>
      <p:pic>
        <p:nvPicPr>
          <p:cNvPr id="9" name="Picture 8">
            <a:extLst>
              <a:ext uri="{FF2B5EF4-FFF2-40B4-BE49-F238E27FC236}">
                <a16:creationId xmlns:a16="http://schemas.microsoft.com/office/drawing/2014/main" xmlns="" id="{8FBB7520-D336-40DC-B72D-25A40DC9292A}"/>
              </a:ext>
            </a:extLst>
          </p:cNvPr>
          <p:cNvPicPr>
            <a:picLocks noChangeAspect="1"/>
          </p:cNvPicPr>
          <p:nvPr/>
        </p:nvPicPr>
        <p:blipFill rotWithShape="1">
          <a:blip r:embed="rId4"/>
          <a:srcRect l="63876" t="30109" r="14906" b="32329"/>
          <a:stretch/>
        </p:blipFill>
        <p:spPr>
          <a:xfrm>
            <a:off x="11194960" y="267611"/>
            <a:ext cx="855048" cy="851071"/>
          </a:xfrm>
          <a:prstGeom prst="rect">
            <a:avLst/>
          </a:prstGeom>
        </p:spPr>
      </p:pic>
      <p:sp>
        <p:nvSpPr>
          <p:cNvPr id="10" name="TextBox 9">
            <a:extLst>
              <a:ext uri="{FF2B5EF4-FFF2-40B4-BE49-F238E27FC236}">
                <a16:creationId xmlns:a16="http://schemas.microsoft.com/office/drawing/2014/main" xmlns="" id="{E2A444B7-ADA6-415A-A726-BB52157CD5FD}"/>
              </a:ext>
            </a:extLst>
          </p:cNvPr>
          <p:cNvSpPr txBox="1"/>
          <p:nvPr/>
        </p:nvSpPr>
        <p:spPr>
          <a:xfrm>
            <a:off x="132751" y="585079"/>
            <a:ext cx="6080393" cy="646331"/>
          </a:xfrm>
          <a:prstGeom prst="rect">
            <a:avLst/>
          </a:prstGeom>
          <a:noFill/>
        </p:spPr>
        <p:txBody>
          <a:bodyPr wrap="square" rtlCol="0">
            <a:spAutoFit/>
          </a:bodyPr>
          <a:lstStyle/>
          <a:p>
            <a:r>
              <a:rPr lang="en-GB" dirty="0"/>
              <a:t>Why are rules important: </a:t>
            </a:r>
            <a:r>
              <a:rPr lang="en-GB" sz="1400" dirty="0">
                <a:latin typeface="Calibri" panose="020F0502020204030204" pitchFamily="34" charset="0"/>
                <a:cs typeface="Calibri" panose="020F0502020204030204" pitchFamily="34" charset="0"/>
              </a:rPr>
              <a:t>rules are an important part of our lives because they help people to live safely and take responsibility for their actions</a:t>
            </a:r>
            <a:r>
              <a:rPr lang="en-GB" dirty="0">
                <a:latin typeface="Calibri" panose="020F0502020204030204" pitchFamily="34" charset="0"/>
                <a:cs typeface="Calibri" panose="020F0502020204030204" pitchFamily="34" charset="0"/>
              </a:rPr>
              <a:t>. </a:t>
            </a:r>
          </a:p>
        </p:txBody>
      </p:sp>
      <p:graphicFrame>
        <p:nvGraphicFramePr>
          <p:cNvPr id="11" name="Table 11">
            <a:extLst>
              <a:ext uri="{FF2B5EF4-FFF2-40B4-BE49-F238E27FC236}">
                <a16:creationId xmlns:a16="http://schemas.microsoft.com/office/drawing/2014/main" xmlns="" id="{64801639-9842-42DA-88F1-9E0002B14E86}"/>
              </a:ext>
            </a:extLst>
          </p:cNvPr>
          <p:cNvGraphicFramePr>
            <a:graphicFrameLocks noGrp="1"/>
          </p:cNvGraphicFramePr>
          <p:nvPr>
            <p:extLst>
              <p:ext uri="{D42A27DB-BD31-4B8C-83A1-F6EECF244321}">
                <p14:modId xmlns:p14="http://schemas.microsoft.com/office/powerpoint/2010/main" val="1156247360"/>
              </p:ext>
            </p:extLst>
          </p:nvPr>
        </p:nvGraphicFramePr>
        <p:xfrm>
          <a:off x="120318" y="1246413"/>
          <a:ext cx="6080393" cy="1844040"/>
        </p:xfrm>
        <a:graphic>
          <a:graphicData uri="http://schemas.openxmlformats.org/drawingml/2006/table">
            <a:tbl>
              <a:tblPr firstRow="1" bandRow="1">
                <a:tableStyleId>{5C22544A-7EE6-4342-B048-85BDC9FD1C3A}</a:tableStyleId>
              </a:tblPr>
              <a:tblGrid>
                <a:gridCol w="1311038">
                  <a:extLst>
                    <a:ext uri="{9D8B030D-6E8A-4147-A177-3AD203B41FA5}">
                      <a16:colId xmlns:a16="http://schemas.microsoft.com/office/drawing/2014/main" xmlns="" val="2524156543"/>
                    </a:ext>
                  </a:extLst>
                </a:gridCol>
                <a:gridCol w="4769355">
                  <a:extLst>
                    <a:ext uri="{9D8B030D-6E8A-4147-A177-3AD203B41FA5}">
                      <a16:colId xmlns:a16="http://schemas.microsoft.com/office/drawing/2014/main" xmlns="" val="2726960929"/>
                    </a:ext>
                  </a:extLst>
                </a:gridCol>
              </a:tblGrid>
              <a:tr h="370840">
                <a:tc>
                  <a:txBody>
                    <a:bodyPr/>
                    <a:lstStyle/>
                    <a:p>
                      <a:r>
                        <a:rPr lang="en-GB" dirty="0"/>
                        <a:t>religion</a:t>
                      </a:r>
                    </a:p>
                  </a:txBody>
                  <a:tcPr/>
                </a:tc>
                <a:tc>
                  <a:txBody>
                    <a:bodyPr/>
                    <a:lstStyle/>
                    <a:p>
                      <a:r>
                        <a:rPr lang="en-GB" dirty="0"/>
                        <a:t>Golden rule</a:t>
                      </a:r>
                    </a:p>
                  </a:txBody>
                  <a:tcPr/>
                </a:tc>
                <a:extLst>
                  <a:ext uri="{0D108BD9-81ED-4DB2-BD59-A6C34878D82A}">
                    <a16:rowId xmlns:a16="http://schemas.microsoft.com/office/drawing/2014/main" xmlns="" val="3060355825"/>
                  </a:ext>
                </a:extLst>
              </a:tr>
              <a:tr h="370840">
                <a:tc>
                  <a:txBody>
                    <a:bodyPr/>
                    <a:lstStyle/>
                    <a:p>
                      <a:r>
                        <a:rPr lang="en-GB" dirty="0">
                          <a:latin typeface="Calibri" panose="020F0502020204030204" pitchFamily="34" charset="0"/>
                          <a:cs typeface="Calibri" panose="020F0502020204030204" pitchFamily="34" charset="0"/>
                        </a:rPr>
                        <a:t>Christianity</a:t>
                      </a:r>
                    </a:p>
                  </a:txBody>
                  <a:tcPr/>
                </a:tc>
                <a:tc>
                  <a:txBody>
                    <a:bodyPr/>
                    <a:lstStyle/>
                    <a:p>
                      <a:r>
                        <a:rPr lang="en-GB" sz="1400" dirty="0">
                          <a:latin typeface="Calibri" panose="020F0502020204030204" pitchFamily="34" charset="0"/>
                          <a:cs typeface="Calibri" panose="020F0502020204030204" pitchFamily="34" charset="0"/>
                        </a:rPr>
                        <a:t>Love your neighbour as yourself.</a:t>
                      </a:r>
                    </a:p>
                  </a:txBody>
                  <a:tcPr/>
                </a:tc>
                <a:extLst>
                  <a:ext uri="{0D108BD9-81ED-4DB2-BD59-A6C34878D82A}">
                    <a16:rowId xmlns:a16="http://schemas.microsoft.com/office/drawing/2014/main" xmlns="" val="3090223173"/>
                  </a:ext>
                </a:extLst>
              </a:tr>
              <a:tr h="370840">
                <a:tc>
                  <a:txBody>
                    <a:bodyPr/>
                    <a:lstStyle/>
                    <a:p>
                      <a:r>
                        <a:rPr lang="en-GB" dirty="0">
                          <a:latin typeface="Calibri" panose="020F0502020204030204" pitchFamily="34" charset="0"/>
                          <a:cs typeface="Calibri" panose="020F0502020204030204" pitchFamily="34" charset="0"/>
                        </a:rPr>
                        <a:t>Judaism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effectLst/>
                          <a:latin typeface="Calibri" panose="020F0502020204030204" pitchFamily="34" charset="0"/>
                          <a:ea typeface="Times New Roman" panose="02020603050405020304" pitchFamily="18" charset="0"/>
                          <a:cs typeface="Calibri" panose="020F0502020204030204" pitchFamily="34" charset="0"/>
                        </a:rPr>
                        <a:t>What is hateful to you, do not do to your neighbour.</a:t>
                      </a:r>
                    </a:p>
                  </a:txBody>
                  <a:tcPr/>
                </a:tc>
                <a:extLst>
                  <a:ext uri="{0D108BD9-81ED-4DB2-BD59-A6C34878D82A}">
                    <a16:rowId xmlns:a16="http://schemas.microsoft.com/office/drawing/2014/main" xmlns="" val="890670332"/>
                  </a:ext>
                </a:extLst>
              </a:tr>
              <a:tr h="249277">
                <a:tc>
                  <a:txBody>
                    <a:bodyPr/>
                    <a:lstStyle/>
                    <a:p>
                      <a:r>
                        <a:rPr lang="en-GB" dirty="0">
                          <a:latin typeface="Calibri" panose="020F0502020204030204" pitchFamily="34" charset="0"/>
                          <a:cs typeface="Calibri" panose="020F0502020204030204" pitchFamily="34" charset="0"/>
                        </a:rPr>
                        <a:t>Humanism</a:t>
                      </a:r>
                    </a:p>
                  </a:txBody>
                  <a:tcPr/>
                </a:tc>
                <a:tc>
                  <a:txBody>
                    <a:bodyPr/>
                    <a:lstStyle/>
                    <a:p>
                      <a:r>
                        <a:rPr lang="en-GB" sz="1400" dirty="0">
                          <a:latin typeface="Calibri" panose="020F0502020204030204" pitchFamily="34" charset="0"/>
                          <a:ea typeface="Times New Roman" panose="02020603050405020304" pitchFamily="18" charset="0"/>
                          <a:cs typeface="Calibri" panose="020F0502020204030204" pitchFamily="34" charset="0"/>
                        </a:rPr>
                        <a:t>Treat other </a:t>
                      </a:r>
                      <a:r>
                        <a:rPr lang="en-GB" sz="1400" dirty="0" smtClean="0">
                          <a:latin typeface="Calibri" panose="020F0502020204030204" pitchFamily="34" charset="0"/>
                          <a:ea typeface="Times New Roman" panose="02020603050405020304" pitchFamily="18" charset="0"/>
                          <a:cs typeface="Calibri" panose="020F0502020204030204" pitchFamily="34" charset="0"/>
                        </a:rPr>
                        <a:t>people </a:t>
                      </a:r>
                      <a:r>
                        <a:rPr lang="en-GB" sz="1400" dirty="0">
                          <a:effectLst/>
                          <a:latin typeface="Calibri" panose="020F0502020204030204" pitchFamily="34" charset="0"/>
                          <a:ea typeface="Times New Roman" panose="02020603050405020304" pitchFamily="18" charset="0"/>
                          <a:cs typeface="Calibri" panose="020F0502020204030204" pitchFamily="34" charset="0"/>
                        </a:rPr>
                        <a:t>as you’d want to be treated in their situation; don’t do things you wouldn’t want to have done to you.</a:t>
                      </a:r>
                      <a:endParaRPr lang="en-GB" sz="1400" dirty="0"/>
                    </a:p>
                  </a:txBody>
                  <a:tcPr/>
                </a:tc>
                <a:extLst>
                  <a:ext uri="{0D108BD9-81ED-4DB2-BD59-A6C34878D82A}">
                    <a16:rowId xmlns:a16="http://schemas.microsoft.com/office/drawing/2014/main" xmlns="" val="2810681282"/>
                  </a:ext>
                </a:extLst>
              </a:tr>
            </a:tbl>
          </a:graphicData>
        </a:graphic>
      </p:graphicFrame>
    </p:spTree>
    <p:extLst>
      <p:ext uri="{BB962C8B-B14F-4D97-AF65-F5344CB8AC3E}">
        <p14:creationId xmlns:p14="http://schemas.microsoft.com/office/powerpoint/2010/main" val="16108084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262</TotalTime>
  <Words>563</Words>
  <Application>Microsoft Office PowerPoint</Application>
  <PresentationFormat>Widescreen</PresentationFormat>
  <Paragraphs>45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What can we learn from religions about deciding what is right and wrong?</vt:lpstr>
      <vt:lpstr>What can we learn from religions about deciding what is right and wrong?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can we learn from religions about deciding what is right and wrong?</dc:title>
  <dc:creator>Jade Roberts</dc:creator>
  <cp:lastModifiedBy>Lorna Thorpe</cp:lastModifiedBy>
  <cp:revision>13</cp:revision>
  <cp:lastPrinted>2023-04-19T10:49:50Z</cp:lastPrinted>
  <dcterms:created xsi:type="dcterms:W3CDTF">2021-04-16T13:03:46Z</dcterms:created>
  <dcterms:modified xsi:type="dcterms:W3CDTF">2023-04-19T13:44:56Z</dcterms:modified>
</cp:coreProperties>
</file>